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73" r:id="rId27"/>
    <p:sldId id="28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BE515C-C56D-4FD8-935A-60ACD7A567F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1874071-5008-4A43-A8A5-687EFCBD0369}">
      <dgm:prSet/>
      <dgm:spPr/>
      <dgm:t>
        <a:bodyPr/>
        <a:lstStyle/>
        <a:p>
          <a:r>
            <a:rPr lang="en-US"/>
            <a:t>The writer of "Animal Farm" is the celebrated English author George Orwell. Born as Eric Arthur Blair on June 25, 1903, in Motihari, India, Orwell is widely regarded as one of the most influential and important writers of the 20th century. He adopted the pen name George Orwell to avoid embarrassing his family while pursuing a literary career.</a:t>
          </a:r>
        </a:p>
      </dgm:t>
    </dgm:pt>
    <dgm:pt modelId="{7703C0B0-962B-47FF-81A3-E57AE97932FE}" type="parTrans" cxnId="{13634561-FDF4-4ADA-A9A8-BBC2C654021C}">
      <dgm:prSet/>
      <dgm:spPr/>
      <dgm:t>
        <a:bodyPr/>
        <a:lstStyle/>
        <a:p>
          <a:endParaRPr lang="en-US"/>
        </a:p>
      </dgm:t>
    </dgm:pt>
    <dgm:pt modelId="{747ED72F-B821-4E06-B811-D0A4F8046C3F}" type="sibTrans" cxnId="{13634561-FDF4-4ADA-A9A8-BBC2C654021C}">
      <dgm:prSet/>
      <dgm:spPr/>
      <dgm:t>
        <a:bodyPr/>
        <a:lstStyle/>
        <a:p>
          <a:endParaRPr lang="en-US"/>
        </a:p>
      </dgm:t>
    </dgm:pt>
    <dgm:pt modelId="{A4B6C067-2944-44F6-954B-F8C8848C59D7}">
      <dgm:prSet/>
      <dgm:spPr/>
      <dgm:t>
        <a:bodyPr/>
        <a:lstStyle/>
        <a:p>
          <a:r>
            <a:rPr lang="en-US"/>
            <a:t>Orwell's writing style is characterized by its clarity, simplicity, and political consciousness. He was deeply committed to social justice and used his works to critique political ideologies and totalitarian regimes. Orwell's experiences as a British colonial officer in Burma, as well as his time living among the working class in England, profoundly influenced his writing.</a:t>
          </a:r>
        </a:p>
      </dgm:t>
    </dgm:pt>
    <dgm:pt modelId="{1B8A30A7-C6FB-40FA-BCB6-BF55A7A197CF}" type="parTrans" cxnId="{31A9955F-D867-405E-BD86-14EE9AE3041D}">
      <dgm:prSet/>
      <dgm:spPr/>
      <dgm:t>
        <a:bodyPr/>
        <a:lstStyle/>
        <a:p>
          <a:endParaRPr lang="en-US"/>
        </a:p>
      </dgm:t>
    </dgm:pt>
    <dgm:pt modelId="{489C196E-20D0-4937-8DCB-6329EB315427}" type="sibTrans" cxnId="{31A9955F-D867-405E-BD86-14EE9AE3041D}">
      <dgm:prSet/>
      <dgm:spPr/>
      <dgm:t>
        <a:bodyPr/>
        <a:lstStyle/>
        <a:p>
          <a:endParaRPr lang="en-US"/>
        </a:p>
      </dgm:t>
    </dgm:pt>
    <dgm:pt modelId="{E8890BBC-360B-4CDD-8DA9-8AC160858ACD}">
      <dgm:prSet/>
      <dgm:spPr/>
      <dgm:t>
        <a:bodyPr/>
        <a:lstStyle/>
        <a:p>
          <a:r>
            <a:rPr lang="en-US"/>
            <a:t>Some of his most renowned works include "Animal Farm" (1945), a satirical allegory that critiques the rise of totalitarianism using farm animals as characters, and "1984" (1949), a dystopian novel that explores the dangers of an oppressive surveillance state.</a:t>
          </a:r>
        </a:p>
      </dgm:t>
    </dgm:pt>
    <dgm:pt modelId="{356B1AD9-41C4-477C-A17F-40646B91AD98}" type="parTrans" cxnId="{9A554337-EA29-4ED1-985F-97B075A283CA}">
      <dgm:prSet/>
      <dgm:spPr/>
      <dgm:t>
        <a:bodyPr/>
        <a:lstStyle/>
        <a:p>
          <a:endParaRPr lang="en-US"/>
        </a:p>
      </dgm:t>
    </dgm:pt>
    <dgm:pt modelId="{8AE1B997-331D-4BDE-84BD-6D1130054615}" type="sibTrans" cxnId="{9A554337-EA29-4ED1-985F-97B075A283CA}">
      <dgm:prSet/>
      <dgm:spPr/>
      <dgm:t>
        <a:bodyPr/>
        <a:lstStyle/>
        <a:p>
          <a:endParaRPr lang="en-US"/>
        </a:p>
      </dgm:t>
    </dgm:pt>
    <dgm:pt modelId="{68427731-75F7-4220-90AC-BA768A2B8228}" type="pres">
      <dgm:prSet presAssocID="{63BE515C-C56D-4FD8-935A-60ACD7A567FA}" presName="root" presStyleCnt="0">
        <dgm:presLayoutVars>
          <dgm:dir/>
          <dgm:resizeHandles val="exact"/>
        </dgm:presLayoutVars>
      </dgm:prSet>
      <dgm:spPr/>
    </dgm:pt>
    <dgm:pt modelId="{80EAABCA-CB01-4CC9-BBCB-33452F50BA2B}" type="pres">
      <dgm:prSet presAssocID="{41874071-5008-4A43-A8A5-687EFCBD0369}" presName="compNode" presStyleCnt="0"/>
      <dgm:spPr/>
    </dgm:pt>
    <dgm:pt modelId="{2EEA77D7-04BD-4BFC-9C07-1D9622FCAD06}" type="pres">
      <dgm:prSet presAssocID="{41874071-5008-4A43-A8A5-687EFCBD0369}" presName="bgRect" presStyleLbl="bgShp" presStyleIdx="0" presStyleCnt="3"/>
      <dgm:spPr/>
    </dgm:pt>
    <dgm:pt modelId="{EA5A9BB9-20C2-45CC-8D5F-C2DB30D99653}" type="pres">
      <dgm:prSet presAssocID="{41874071-5008-4A43-A8A5-687EFCBD036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3B4A65A2-E39D-4BFE-9658-374E5A3AF651}" type="pres">
      <dgm:prSet presAssocID="{41874071-5008-4A43-A8A5-687EFCBD0369}" presName="spaceRect" presStyleCnt="0"/>
      <dgm:spPr/>
    </dgm:pt>
    <dgm:pt modelId="{6084A564-0D2A-49BE-A2FD-0CAD5F2C462B}" type="pres">
      <dgm:prSet presAssocID="{41874071-5008-4A43-A8A5-687EFCBD0369}" presName="parTx" presStyleLbl="revTx" presStyleIdx="0" presStyleCnt="3">
        <dgm:presLayoutVars>
          <dgm:chMax val="0"/>
          <dgm:chPref val="0"/>
        </dgm:presLayoutVars>
      </dgm:prSet>
      <dgm:spPr/>
    </dgm:pt>
    <dgm:pt modelId="{8C84CDEB-C666-47E7-AC43-C219303A0724}" type="pres">
      <dgm:prSet presAssocID="{747ED72F-B821-4E06-B811-D0A4F8046C3F}" presName="sibTrans" presStyleCnt="0"/>
      <dgm:spPr/>
    </dgm:pt>
    <dgm:pt modelId="{A829B445-381E-4A8D-94B2-329BB9B3D7FF}" type="pres">
      <dgm:prSet presAssocID="{A4B6C067-2944-44F6-954B-F8C8848C59D7}" presName="compNode" presStyleCnt="0"/>
      <dgm:spPr/>
    </dgm:pt>
    <dgm:pt modelId="{E7519764-DB4D-475D-AA7D-22E6C85750DD}" type="pres">
      <dgm:prSet presAssocID="{A4B6C067-2944-44F6-954B-F8C8848C59D7}" presName="bgRect" presStyleLbl="bgShp" presStyleIdx="1" presStyleCnt="3"/>
      <dgm:spPr/>
    </dgm:pt>
    <dgm:pt modelId="{F15939DB-8E95-4C96-8861-8E270948362B}" type="pres">
      <dgm:prSet presAssocID="{A4B6C067-2944-44F6-954B-F8C8848C59D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2C905EC3-AB8F-4DB0-B90F-1FDE13CE2EAF}" type="pres">
      <dgm:prSet presAssocID="{A4B6C067-2944-44F6-954B-F8C8848C59D7}" presName="spaceRect" presStyleCnt="0"/>
      <dgm:spPr/>
    </dgm:pt>
    <dgm:pt modelId="{BDCEF6E0-AF69-4E8E-90E7-7FACD3143F3F}" type="pres">
      <dgm:prSet presAssocID="{A4B6C067-2944-44F6-954B-F8C8848C59D7}" presName="parTx" presStyleLbl="revTx" presStyleIdx="1" presStyleCnt="3">
        <dgm:presLayoutVars>
          <dgm:chMax val="0"/>
          <dgm:chPref val="0"/>
        </dgm:presLayoutVars>
      </dgm:prSet>
      <dgm:spPr/>
    </dgm:pt>
    <dgm:pt modelId="{38992588-983E-48B2-BA1E-63445D2CF4A8}" type="pres">
      <dgm:prSet presAssocID="{489C196E-20D0-4937-8DCB-6329EB315427}" presName="sibTrans" presStyleCnt="0"/>
      <dgm:spPr/>
    </dgm:pt>
    <dgm:pt modelId="{619B6717-5505-4476-A459-E5E281218197}" type="pres">
      <dgm:prSet presAssocID="{E8890BBC-360B-4CDD-8DA9-8AC160858ACD}" presName="compNode" presStyleCnt="0"/>
      <dgm:spPr/>
    </dgm:pt>
    <dgm:pt modelId="{211AE9CB-6D23-471A-83EF-0D19F3ADBDD4}" type="pres">
      <dgm:prSet presAssocID="{E8890BBC-360B-4CDD-8DA9-8AC160858ACD}" presName="bgRect" presStyleLbl="bgShp" presStyleIdx="2" presStyleCnt="3"/>
      <dgm:spPr/>
    </dgm:pt>
    <dgm:pt modelId="{720C19B3-8492-48F3-839D-5CD52FD7FA83}" type="pres">
      <dgm:prSet presAssocID="{E8890BBC-360B-4CDD-8DA9-8AC160858AC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wspaper"/>
        </a:ext>
      </dgm:extLst>
    </dgm:pt>
    <dgm:pt modelId="{BCB52DC8-BE59-4C1E-9459-CB825E180E25}" type="pres">
      <dgm:prSet presAssocID="{E8890BBC-360B-4CDD-8DA9-8AC160858ACD}" presName="spaceRect" presStyleCnt="0"/>
      <dgm:spPr/>
    </dgm:pt>
    <dgm:pt modelId="{B90A8821-4EB9-4182-9B0F-C85E0B1F7AF9}" type="pres">
      <dgm:prSet presAssocID="{E8890BBC-360B-4CDD-8DA9-8AC160858ACD}" presName="parTx" presStyleLbl="revTx" presStyleIdx="2" presStyleCnt="3">
        <dgm:presLayoutVars>
          <dgm:chMax val="0"/>
          <dgm:chPref val="0"/>
        </dgm:presLayoutVars>
      </dgm:prSet>
      <dgm:spPr/>
    </dgm:pt>
  </dgm:ptLst>
  <dgm:cxnLst>
    <dgm:cxn modelId="{9A554337-EA29-4ED1-985F-97B075A283CA}" srcId="{63BE515C-C56D-4FD8-935A-60ACD7A567FA}" destId="{E8890BBC-360B-4CDD-8DA9-8AC160858ACD}" srcOrd="2" destOrd="0" parTransId="{356B1AD9-41C4-477C-A17F-40646B91AD98}" sibTransId="{8AE1B997-331D-4BDE-84BD-6D1130054615}"/>
    <dgm:cxn modelId="{31A9955F-D867-405E-BD86-14EE9AE3041D}" srcId="{63BE515C-C56D-4FD8-935A-60ACD7A567FA}" destId="{A4B6C067-2944-44F6-954B-F8C8848C59D7}" srcOrd="1" destOrd="0" parTransId="{1B8A30A7-C6FB-40FA-BCB6-BF55A7A197CF}" sibTransId="{489C196E-20D0-4937-8DCB-6329EB315427}"/>
    <dgm:cxn modelId="{13634561-FDF4-4ADA-A9A8-BBC2C654021C}" srcId="{63BE515C-C56D-4FD8-935A-60ACD7A567FA}" destId="{41874071-5008-4A43-A8A5-687EFCBD0369}" srcOrd="0" destOrd="0" parTransId="{7703C0B0-962B-47FF-81A3-E57AE97932FE}" sibTransId="{747ED72F-B821-4E06-B811-D0A4F8046C3F}"/>
    <dgm:cxn modelId="{39A58C68-77C6-4949-8843-142B10238367}" type="presOf" srcId="{E8890BBC-360B-4CDD-8DA9-8AC160858ACD}" destId="{B90A8821-4EB9-4182-9B0F-C85E0B1F7AF9}" srcOrd="0" destOrd="0" presId="urn:microsoft.com/office/officeart/2018/2/layout/IconVerticalSolidList"/>
    <dgm:cxn modelId="{BB5FABAA-E46B-4913-8CF7-DF7F12CCEEFA}" type="presOf" srcId="{A4B6C067-2944-44F6-954B-F8C8848C59D7}" destId="{BDCEF6E0-AF69-4E8E-90E7-7FACD3143F3F}" srcOrd="0" destOrd="0" presId="urn:microsoft.com/office/officeart/2018/2/layout/IconVerticalSolidList"/>
    <dgm:cxn modelId="{7FFD26C9-7E52-4E4F-AA68-16C557F3FF27}" type="presOf" srcId="{41874071-5008-4A43-A8A5-687EFCBD0369}" destId="{6084A564-0D2A-49BE-A2FD-0CAD5F2C462B}" srcOrd="0" destOrd="0" presId="urn:microsoft.com/office/officeart/2018/2/layout/IconVerticalSolidList"/>
    <dgm:cxn modelId="{3E664DE3-544F-4284-A58B-9819CB80C411}" type="presOf" srcId="{63BE515C-C56D-4FD8-935A-60ACD7A567FA}" destId="{68427731-75F7-4220-90AC-BA768A2B8228}" srcOrd="0" destOrd="0" presId="urn:microsoft.com/office/officeart/2018/2/layout/IconVerticalSolidList"/>
    <dgm:cxn modelId="{62E79051-04CA-4FAC-AA5A-3E4C367A0860}" type="presParOf" srcId="{68427731-75F7-4220-90AC-BA768A2B8228}" destId="{80EAABCA-CB01-4CC9-BBCB-33452F50BA2B}" srcOrd="0" destOrd="0" presId="urn:microsoft.com/office/officeart/2018/2/layout/IconVerticalSolidList"/>
    <dgm:cxn modelId="{65FEEAD2-70CD-4B01-A156-DA7092B88A4B}" type="presParOf" srcId="{80EAABCA-CB01-4CC9-BBCB-33452F50BA2B}" destId="{2EEA77D7-04BD-4BFC-9C07-1D9622FCAD06}" srcOrd="0" destOrd="0" presId="urn:microsoft.com/office/officeart/2018/2/layout/IconVerticalSolidList"/>
    <dgm:cxn modelId="{45D97CBF-E2B4-475F-BAC3-CE93F91C81BF}" type="presParOf" srcId="{80EAABCA-CB01-4CC9-BBCB-33452F50BA2B}" destId="{EA5A9BB9-20C2-45CC-8D5F-C2DB30D99653}" srcOrd="1" destOrd="0" presId="urn:microsoft.com/office/officeart/2018/2/layout/IconVerticalSolidList"/>
    <dgm:cxn modelId="{7D6DF0D4-7C7C-4A20-BAB6-CCDB7D981E71}" type="presParOf" srcId="{80EAABCA-CB01-4CC9-BBCB-33452F50BA2B}" destId="{3B4A65A2-E39D-4BFE-9658-374E5A3AF651}" srcOrd="2" destOrd="0" presId="urn:microsoft.com/office/officeart/2018/2/layout/IconVerticalSolidList"/>
    <dgm:cxn modelId="{241A9520-0ADA-4E7F-9FA7-4DD36EA691ED}" type="presParOf" srcId="{80EAABCA-CB01-4CC9-BBCB-33452F50BA2B}" destId="{6084A564-0D2A-49BE-A2FD-0CAD5F2C462B}" srcOrd="3" destOrd="0" presId="urn:microsoft.com/office/officeart/2018/2/layout/IconVerticalSolidList"/>
    <dgm:cxn modelId="{EDBAE40B-BF2F-45DC-8C23-886D37C1497E}" type="presParOf" srcId="{68427731-75F7-4220-90AC-BA768A2B8228}" destId="{8C84CDEB-C666-47E7-AC43-C219303A0724}" srcOrd="1" destOrd="0" presId="urn:microsoft.com/office/officeart/2018/2/layout/IconVerticalSolidList"/>
    <dgm:cxn modelId="{60F75E48-2CC5-4E73-8531-479E2458E675}" type="presParOf" srcId="{68427731-75F7-4220-90AC-BA768A2B8228}" destId="{A829B445-381E-4A8D-94B2-329BB9B3D7FF}" srcOrd="2" destOrd="0" presId="urn:microsoft.com/office/officeart/2018/2/layout/IconVerticalSolidList"/>
    <dgm:cxn modelId="{1E1B41AD-31F0-4DAB-9304-9E5DF374FF7B}" type="presParOf" srcId="{A829B445-381E-4A8D-94B2-329BB9B3D7FF}" destId="{E7519764-DB4D-475D-AA7D-22E6C85750DD}" srcOrd="0" destOrd="0" presId="urn:microsoft.com/office/officeart/2018/2/layout/IconVerticalSolidList"/>
    <dgm:cxn modelId="{5C840D43-08D2-4528-8FAF-4C5B796B5571}" type="presParOf" srcId="{A829B445-381E-4A8D-94B2-329BB9B3D7FF}" destId="{F15939DB-8E95-4C96-8861-8E270948362B}" srcOrd="1" destOrd="0" presId="urn:microsoft.com/office/officeart/2018/2/layout/IconVerticalSolidList"/>
    <dgm:cxn modelId="{02D23CFD-E5FE-4512-92C2-CE6DB0F3F0B1}" type="presParOf" srcId="{A829B445-381E-4A8D-94B2-329BB9B3D7FF}" destId="{2C905EC3-AB8F-4DB0-B90F-1FDE13CE2EAF}" srcOrd="2" destOrd="0" presId="urn:microsoft.com/office/officeart/2018/2/layout/IconVerticalSolidList"/>
    <dgm:cxn modelId="{593524EB-BC04-41B0-AEB6-51E6167A6C17}" type="presParOf" srcId="{A829B445-381E-4A8D-94B2-329BB9B3D7FF}" destId="{BDCEF6E0-AF69-4E8E-90E7-7FACD3143F3F}" srcOrd="3" destOrd="0" presId="urn:microsoft.com/office/officeart/2018/2/layout/IconVerticalSolidList"/>
    <dgm:cxn modelId="{B4167BE5-F674-425F-B8E1-6E3587291621}" type="presParOf" srcId="{68427731-75F7-4220-90AC-BA768A2B8228}" destId="{38992588-983E-48B2-BA1E-63445D2CF4A8}" srcOrd="3" destOrd="0" presId="urn:microsoft.com/office/officeart/2018/2/layout/IconVerticalSolidList"/>
    <dgm:cxn modelId="{C3154013-CB5A-4EC6-A746-09A5D2022DF7}" type="presParOf" srcId="{68427731-75F7-4220-90AC-BA768A2B8228}" destId="{619B6717-5505-4476-A459-E5E281218197}" srcOrd="4" destOrd="0" presId="urn:microsoft.com/office/officeart/2018/2/layout/IconVerticalSolidList"/>
    <dgm:cxn modelId="{1FDCE66E-E7F9-42D1-BC0C-756990C58CA8}" type="presParOf" srcId="{619B6717-5505-4476-A459-E5E281218197}" destId="{211AE9CB-6D23-471A-83EF-0D19F3ADBDD4}" srcOrd="0" destOrd="0" presId="urn:microsoft.com/office/officeart/2018/2/layout/IconVerticalSolidList"/>
    <dgm:cxn modelId="{872A0649-B3A0-4C70-A422-12141E559C13}" type="presParOf" srcId="{619B6717-5505-4476-A459-E5E281218197}" destId="{720C19B3-8492-48F3-839D-5CD52FD7FA83}" srcOrd="1" destOrd="0" presId="urn:microsoft.com/office/officeart/2018/2/layout/IconVerticalSolidList"/>
    <dgm:cxn modelId="{E8120370-19E1-4B70-9097-2288AA627E44}" type="presParOf" srcId="{619B6717-5505-4476-A459-E5E281218197}" destId="{BCB52DC8-BE59-4C1E-9459-CB825E180E25}" srcOrd="2" destOrd="0" presId="urn:microsoft.com/office/officeart/2018/2/layout/IconVerticalSolidList"/>
    <dgm:cxn modelId="{BF02F6F1-0BFC-46C9-8E9E-14AD768D53D2}" type="presParOf" srcId="{619B6717-5505-4476-A459-E5E281218197}" destId="{B90A8821-4EB9-4182-9B0F-C85E0B1F7AF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5C0266-78D6-4A35-A70C-999B739F341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BE8A6B3-E61F-4FE0-BAD9-930D43F7EF7D}">
      <dgm:prSet/>
      <dgm:spPr/>
      <dgm:t>
        <a:bodyPr/>
        <a:lstStyle/>
        <a:p>
          <a:r>
            <a:rPr lang="en-US"/>
            <a:t>Orwell's writings often tackle themes such as the abuse of power, the importance of truth and language, the dangers of propaganda, and the struggle for individual freedom. His ability to weave powerful and thought-provoking narratives made him a significant voice in the literary world.</a:t>
          </a:r>
        </a:p>
      </dgm:t>
    </dgm:pt>
    <dgm:pt modelId="{8AF24742-FF4A-497E-B4E6-F91A58DA1626}" type="parTrans" cxnId="{6796E5CF-7143-426C-A36A-35B05D4B1C5C}">
      <dgm:prSet/>
      <dgm:spPr/>
      <dgm:t>
        <a:bodyPr/>
        <a:lstStyle/>
        <a:p>
          <a:endParaRPr lang="en-US"/>
        </a:p>
      </dgm:t>
    </dgm:pt>
    <dgm:pt modelId="{F508D0CF-5074-4696-AB3A-FC9DA6B42632}" type="sibTrans" cxnId="{6796E5CF-7143-426C-A36A-35B05D4B1C5C}">
      <dgm:prSet/>
      <dgm:spPr/>
      <dgm:t>
        <a:bodyPr/>
        <a:lstStyle/>
        <a:p>
          <a:endParaRPr lang="en-US"/>
        </a:p>
      </dgm:t>
    </dgm:pt>
    <dgm:pt modelId="{D6C149B9-0479-4E76-831B-59757CA6E76E}">
      <dgm:prSet/>
      <dgm:spPr/>
      <dgm:t>
        <a:bodyPr/>
        <a:lstStyle/>
        <a:p>
          <a:r>
            <a:rPr lang="en-US"/>
            <a:t>Sadly, George Orwell's life was cut short by tuberculosis, and he passed away on January 21, 1950, at the age of 46. Despite his relatively short life, his literary contributions have left a lasting impact on literature and continue to be widely read and studied to this day. Orwell's insightful and prophetic writings have solidified his position as an enduring and influential figure in the world of literature and social commentary.</a:t>
          </a:r>
        </a:p>
      </dgm:t>
    </dgm:pt>
    <dgm:pt modelId="{EBCE96B2-7843-4D9B-89A1-A44F8B4951D7}" type="parTrans" cxnId="{30B0AD0E-76BC-4951-A34E-2755DEB56ADA}">
      <dgm:prSet/>
      <dgm:spPr/>
      <dgm:t>
        <a:bodyPr/>
        <a:lstStyle/>
        <a:p>
          <a:endParaRPr lang="en-US"/>
        </a:p>
      </dgm:t>
    </dgm:pt>
    <dgm:pt modelId="{5E8D93DA-9EAF-424B-A51F-786F2EA4D856}" type="sibTrans" cxnId="{30B0AD0E-76BC-4951-A34E-2755DEB56ADA}">
      <dgm:prSet/>
      <dgm:spPr/>
      <dgm:t>
        <a:bodyPr/>
        <a:lstStyle/>
        <a:p>
          <a:endParaRPr lang="en-US"/>
        </a:p>
      </dgm:t>
    </dgm:pt>
    <dgm:pt modelId="{C60F6D84-FFBB-4358-817E-92DBA09783BB}" type="pres">
      <dgm:prSet presAssocID="{8C5C0266-78D6-4A35-A70C-999B739F341A}" presName="root" presStyleCnt="0">
        <dgm:presLayoutVars>
          <dgm:dir/>
          <dgm:resizeHandles val="exact"/>
        </dgm:presLayoutVars>
      </dgm:prSet>
      <dgm:spPr/>
    </dgm:pt>
    <dgm:pt modelId="{E278BC46-A376-4AD8-8E75-153BCB89640C}" type="pres">
      <dgm:prSet presAssocID="{ABE8A6B3-E61F-4FE0-BAD9-930D43F7EF7D}" presName="compNode" presStyleCnt="0"/>
      <dgm:spPr/>
    </dgm:pt>
    <dgm:pt modelId="{5F536658-E582-4A8F-B631-B67356E9880B}" type="pres">
      <dgm:prSet presAssocID="{ABE8A6B3-E61F-4FE0-BAD9-930D43F7EF7D}" presName="bgRect" presStyleLbl="bgShp" presStyleIdx="0" presStyleCnt="2"/>
      <dgm:spPr/>
    </dgm:pt>
    <dgm:pt modelId="{BCAF0047-807E-4C1C-BEC9-1077552FB01F}" type="pres">
      <dgm:prSet presAssocID="{ABE8A6B3-E61F-4FE0-BAD9-930D43F7EF7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C1D52F12-15B0-44E3-8D3F-CE4F6FCD2A3C}" type="pres">
      <dgm:prSet presAssocID="{ABE8A6B3-E61F-4FE0-BAD9-930D43F7EF7D}" presName="spaceRect" presStyleCnt="0"/>
      <dgm:spPr/>
    </dgm:pt>
    <dgm:pt modelId="{3FE95EB4-3D49-4953-9231-68D8791B8C26}" type="pres">
      <dgm:prSet presAssocID="{ABE8A6B3-E61F-4FE0-BAD9-930D43F7EF7D}" presName="parTx" presStyleLbl="revTx" presStyleIdx="0" presStyleCnt="2">
        <dgm:presLayoutVars>
          <dgm:chMax val="0"/>
          <dgm:chPref val="0"/>
        </dgm:presLayoutVars>
      </dgm:prSet>
      <dgm:spPr/>
    </dgm:pt>
    <dgm:pt modelId="{C06CDCD6-8AD8-4BBB-B5AA-409D8350BEEC}" type="pres">
      <dgm:prSet presAssocID="{F508D0CF-5074-4696-AB3A-FC9DA6B42632}" presName="sibTrans" presStyleCnt="0"/>
      <dgm:spPr/>
    </dgm:pt>
    <dgm:pt modelId="{50E79DE2-000C-43DF-BCEB-E9B08141F2AE}" type="pres">
      <dgm:prSet presAssocID="{D6C149B9-0479-4E76-831B-59757CA6E76E}" presName="compNode" presStyleCnt="0"/>
      <dgm:spPr/>
    </dgm:pt>
    <dgm:pt modelId="{8864E650-9A53-4382-BFFE-5300DA6DCB8D}" type="pres">
      <dgm:prSet presAssocID="{D6C149B9-0479-4E76-831B-59757CA6E76E}" presName="bgRect" presStyleLbl="bgShp" presStyleIdx="1" presStyleCnt="2"/>
      <dgm:spPr/>
    </dgm:pt>
    <dgm:pt modelId="{0A48B3A6-757A-43E5-B120-0650BCD408AB}" type="pres">
      <dgm:prSet presAssocID="{D6C149B9-0479-4E76-831B-59757CA6E76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342E67C0-49AE-40E8-83A0-3E24A82B540B}" type="pres">
      <dgm:prSet presAssocID="{D6C149B9-0479-4E76-831B-59757CA6E76E}" presName="spaceRect" presStyleCnt="0"/>
      <dgm:spPr/>
    </dgm:pt>
    <dgm:pt modelId="{967B8C54-82BC-46B5-90BA-BD6B4374B942}" type="pres">
      <dgm:prSet presAssocID="{D6C149B9-0479-4E76-831B-59757CA6E76E}" presName="parTx" presStyleLbl="revTx" presStyleIdx="1" presStyleCnt="2">
        <dgm:presLayoutVars>
          <dgm:chMax val="0"/>
          <dgm:chPref val="0"/>
        </dgm:presLayoutVars>
      </dgm:prSet>
      <dgm:spPr/>
    </dgm:pt>
  </dgm:ptLst>
  <dgm:cxnLst>
    <dgm:cxn modelId="{86F3D501-9E82-4942-99A4-835BE1A5062C}" type="presOf" srcId="{D6C149B9-0479-4E76-831B-59757CA6E76E}" destId="{967B8C54-82BC-46B5-90BA-BD6B4374B942}" srcOrd="0" destOrd="0" presId="urn:microsoft.com/office/officeart/2018/2/layout/IconVerticalSolidList"/>
    <dgm:cxn modelId="{30B0AD0E-76BC-4951-A34E-2755DEB56ADA}" srcId="{8C5C0266-78D6-4A35-A70C-999B739F341A}" destId="{D6C149B9-0479-4E76-831B-59757CA6E76E}" srcOrd="1" destOrd="0" parTransId="{EBCE96B2-7843-4D9B-89A1-A44F8B4951D7}" sibTransId="{5E8D93DA-9EAF-424B-A51F-786F2EA4D856}"/>
    <dgm:cxn modelId="{045E2F5C-33A6-4FAE-8E65-47DCE1E73440}" type="presOf" srcId="{8C5C0266-78D6-4A35-A70C-999B739F341A}" destId="{C60F6D84-FFBB-4358-817E-92DBA09783BB}" srcOrd="0" destOrd="0" presId="urn:microsoft.com/office/officeart/2018/2/layout/IconVerticalSolidList"/>
    <dgm:cxn modelId="{6796E5CF-7143-426C-A36A-35B05D4B1C5C}" srcId="{8C5C0266-78D6-4A35-A70C-999B739F341A}" destId="{ABE8A6B3-E61F-4FE0-BAD9-930D43F7EF7D}" srcOrd="0" destOrd="0" parTransId="{8AF24742-FF4A-497E-B4E6-F91A58DA1626}" sibTransId="{F508D0CF-5074-4696-AB3A-FC9DA6B42632}"/>
    <dgm:cxn modelId="{D8C935DF-EF70-41CF-A0DE-7B87711859A8}" type="presOf" srcId="{ABE8A6B3-E61F-4FE0-BAD9-930D43F7EF7D}" destId="{3FE95EB4-3D49-4953-9231-68D8791B8C26}" srcOrd="0" destOrd="0" presId="urn:microsoft.com/office/officeart/2018/2/layout/IconVerticalSolidList"/>
    <dgm:cxn modelId="{497E23C0-838A-4AFD-A949-FA39C6570F3D}" type="presParOf" srcId="{C60F6D84-FFBB-4358-817E-92DBA09783BB}" destId="{E278BC46-A376-4AD8-8E75-153BCB89640C}" srcOrd="0" destOrd="0" presId="urn:microsoft.com/office/officeart/2018/2/layout/IconVerticalSolidList"/>
    <dgm:cxn modelId="{CF40DB01-96C7-462C-8C32-56A6ED47A20A}" type="presParOf" srcId="{E278BC46-A376-4AD8-8E75-153BCB89640C}" destId="{5F536658-E582-4A8F-B631-B67356E9880B}" srcOrd="0" destOrd="0" presId="urn:microsoft.com/office/officeart/2018/2/layout/IconVerticalSolidList"/>
    <dgm:cxn modelId="{B05F8B6E-69C1-4F29-B6A7-D9684818FC6C}" type="presParOf" srcId="{E278BC46-A376-4AD8-8E75-153BCB89640C}" destId="{BCAF0047-807E-4C1C-BEC9-1077552FB01F}" srcOrd="1" destOrd="0" presId="urn:microsoft.com/office/officeart/2018/2/layout/IconVerticalSolidList"/>
    <dgm:cxn modelId="{465C1556-AEEE-4792-B3FD-92A0FAAD601D}" type="presParOf" srcId="{E278BC46-A376-4AD8-8E75-153BCB89640C}" destId="{C1D52F12-15B0-44E3-8D3F-CE4F6FCD2A3C}" srcOrd="2" destOrd="0" presId="urn:microsoft.com/office/officeart/2018/2/layout/IconVerticalSolidList"/>
    <dgm:cxn modelId="{B4650719-C27F-4C37-A821-D096DB7D248D}" type="presParOf" srcId="{E278BC46-A376-4AD8-8E75-153BCB89640C}" destId="{3FE95EB4-3D49-4953-9231-68D8791B8C26}" srcOrd="3" destOrd="0" presId="urn:microsoft.com/office/officeart/2018/2/layout/IconVerticalSolidList"/>
    <dgm:cxn modelId="{028D1C0C-01D9-4282-9A71-E7F2EE8AC582}" type="presParOf" srcId="{C60F6D84-FFBB-4358-817E-92DBA09783BB}" destId="{C06CDCD6-8AD8-4BBB-B5AA-409D8350BEEC}" srcOrd="1" destOrd="0" presId="urn:microsoft.com/office/officeart/2018/2/layout/IconVerticalSolidList"/>
    <dgm:cxn modelId="{616BE7FA-E9FA-4377-9536-4FC06BA72195}" type="presParOf" srcId="{C60F6D84-FFBB-4358-817E-92DBA09783BB}" destId="{50E79DE2-000C-43DF-BCEB-E9B08141F2AE}" srcOrd="2" destOrd="0" presId="urn:microsoft.com/office/officeart/2018/2/layout/IconVerticalSolidList"/>
    <dgm:cxn modelId="{198B4F2B-EAB6-49CB-8EAF-BCE849257306}" type="presParOf" srcId="{50E79DE2-000C-43DF-BCEB-E9B08141F2AE}" destId="{8864E650-9A53-4382-BFFE-5300DA6DCB8D}" srcOrd="0" destOrd="0" presId="urn:microsoft.com/office/officeart/2018/2/layout/IconVerticalSolidList"/>
    <dgm:cxn modelId="{13F75E17-8D0D-4E71-BA92-2F42879E98A4}" type="presParOf" srcId="{50E79DE2-000C-43DF-BCEB-E9B08141F2AE}" destId="{0A48B3A6-757A-43E5-B120-0650BCD408AB}" srcOrd="1" destOrd="0" presId="urn:microsoft.com/office/officeart/2018/2/layout/IconVerticalSolidList"/>
    <dgm:cxn modelId="{8E3B6D77-2405-4201-9EF3-7668D9A46BA3}" type="presParOf" srcId="{50E79DE2-000C-43DF-BCEB-E9B08141F2AE}" destId="{342E67C0-49AE-40E8-83A0-3E24A82B540B}" srcOrd="2" destOrd="0" presId="urn:microsoft.com/office/officeart/2018/2/layout/IconVerticalSolidList"/>
    <dgm:cxn modelId="{1870CA61-A016-4B76-8E0C-3255AC071C31}" type="presParOf" srcId="{50E79DE2-000C-43DF-BCEB-E9B08141F2AE}" destId="{967B8C54-82BC-46B5-90BA-BD6B4374B94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1C2713-F9D2-4BBA-894A-07E32D093B63}"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1DB645F1-5B01-46BD-B4C4-BA91AEC8E3CC}">
      <dgm:prSet/>
      <dgm:spPr/>
      <dgm:t>
        <a:bodyPr/>
        <a:lstStyle/>
        <a:p>
          <a:r>
            <a:rPr lang="en-US"/>
            <a:t>Animal Farm" is a satirical allegorical novella written by George Orwell, published in 1945. The story is an allegory for the Russian Revolution and the subsequent emergence of the Soviet Union under Joseph Stalin's rule. It critiques the dangers of totalitarianism, the abuse of power, and the manipulation of language and propaganda.</a:t>
          </a:r>
        </a:p>
      </dgm:t>
    </dgm:pt>
    <dgm:pt modelId="{8D36B1B6-6A39-47CF-8C60-02172486E5A5}" type="parTrans" cxnId="{BD5E9CDF-CB35-4EAF-B139-E9DB502F1A5E}">
      <dgm:prSet/>
      <dgm:spPr/>
      <dgm:t>
        <a:bodyPr/>
        <a:lstStyle/>
        <a:p>
          <a:endParaRPr lang="en-US"/>
        </a:p>
      </dgm:t>
    </dgm:pt>
    <dgm:pt modelId="{E6659514-DAD1-4E4C-A8CC-238A3F1CB75D}" type="sibTrans" cxnId="{BD5E9CDF-CB35-4EAF-B139-E9DB502F1A5E}">
      <dgm:prSet/>
      <dgm:spPr/>
      <dgm:t>
        <a:bodyPr/>
        <a:lstStyle/>
        <a:p>
          <a:endParaRPr lang="en-US"/>
        </a:p>
      </dgm:t>
    </dgm:pt>
    <dgm:pt modelId="{FB5ADB8B-38FD-418B-B63E-003932D8FFC2}">
      <dgm:prSet/>
      <dgm:spPr/>
      <dgm:t>
        <a:bodyPr/>
        <a:lstStyle/>
        <a:p>
          <a:r>
            <a:rPr lang="en-US"/>
            <a:t>The plot of "Animal Farm" revolves around the animals of Manor Farm, who are fed up with the oppressive and neglectful rule of their human farmer, Mr. Jones. Led by the pigs, specifically Old Major, Snowball, and Napoleon, the animals stage a rebellion and successfully overthrow Mr. Jones. They rename the farm "Animal Farm" and establish a set of principles called the Seven Commandments, which promote equality and a society where all animals are free and equal.</a:t>
          </a:r>
        </a:p>
      </dgm:t>
    </dgm:pt>
    <dgm:pt modelId="{6DFBB252-32C8-45E6-82D8-C757DE9741DF}" type="parTrans" cxnId="{BD9D9637-61E7-47A4-9252-18DA47DC8199}">
      <dgm:prSet/>
      <dgm:spPr/>
      <dgm:t>
        <a:bodyPr/>
        <a:lstStyle/>
        <a:p>
          <a:endParaRPr lang="en-US"/>
        </a:p>
      </dgm:t>
    </dgm:pt>
    <dgm:pt modelId="{A7A8D500-A8DB-417B-BA2D-7F9238365F6C}" type="sibTrans" cxnId="{BD9D9637-61E7-47A4-9252-18DA47DC8199}">
      <dgm:prSet/>
      <dgm:spPr/>
      <dgm:t>
        <a:bodyPr/>
        <a:lstStyle/>
        <a:p>
          <a:endParaRPr lang="en-US"/>
        </a:p>
      </dgm:t>
    </dgm:pt>
    <dgm:pt modelId="{82E58931-2A58-4F36-92A3-4CEB502096B7}" type="pres">
      <dgm:prSet presAssocID="{AA1C2713-F9D2-4BBA-894A-07E32D093B63}" presName="outerComposite" presStyleCnt="0">
        <dgm:presLayoutVars>
          <dgm:chMax val="5"/>
          <dgm:dir/>
          <dgm:resizeHandles val="exact"/>
        </dgm:presLayoutVars>
      </dgm:prSet>
      <dgm:spPr/>
    </dgm:pt>
    <dgm:pt modelId="{A978E507-B9A5-49FF-9C61-665669F38F53}" type="pres">
      <dgm:prSet presAssocID="{AA1C2713-F9D2-4BBA-894A-07E32D093B63}" presName="dummyMaxCanvas" presStyleCnt="0">
        <dgm:presLayoutVars/>
      </dgm:prSet>
      <dgm:spPr/>
    </dgm:pt>
    <dgm:pt modelId="{75ECB99B-9DFA-44BD-AEBD-1B8D6A554AB6}" type="pres">
      <dgm:prSet presAssocID="{AA1C2713-F9D2-4BBA-894A-07E32D093B63}" presName="TwoNodes_1" presStyleLbl="node1" presStyleIdx="0" presStyleCnt="2">
        <dgm:presLayoutVars>
          <dgm:bulletEnabled val="1"/>
        </dgm:presLayoutVars>
      </dgm:prSet>
      <dgm:spPr/>
    </dgm:pt>
    <dgm:pt modelId="{B072A945-641F-4EE0-9C88-961C2A3B866A}" type="pres">
      <dgm:prSet presAssocID="{AA1C2713-F9D2-4BBA-894A-07E32D093B63}" presName="TwoNodes_2" presStyleLbl="node1" presStyleIdx="1" presStyleCnt="2">
        <dgm:presLayoutVars>
          <dgm:bulletEnabled val="1"/>
        </dgm:presLayoutVars>
      </dgm:prSet>
      <dgm:spPr/>
    </dgm:pt>
    <dgm:pt modelId="{CBEE6CDB-F4FD-4193-A8A0-193B634A2914}" type="pres">
      <dgm:prSet presAssocID="{AA1C2713-F9D2-4BBA-894A-07E32D093B63}" presName="TwoConn_1-2" presStyleLbl="fgAccFollowNode1" presStyleIdx="0" presStyleCnt="1">
        <dgm:presLayoutVars>
          <dgm:bulletEnabled val="1"/>
        </dgm:presLayoutVars>
      </dgm:prSet>
      <dgm:spPr/>
    </dgm:pt>
    <dgm:pt modelId="{EF843E77-0C55-482F-A992-8E0195F0CF51}" type="pres">
      <dgm:prSet presAssocID="{AA1C2713-F9D2-4BBA-894A-07E32D093B63}" presName="TwoNodes_1_text" presStyleLbl="node1" presStyleIdx="1" presStyleCnt="2">
        <dgm:presLayoutVars>
          <dgm:bulletEnabled val="1"/>
        </dgm:presLayoutVars>
      </dgm:prSet>
      <dgm:spPr/>
    </dgm:pt>
    <dgm:pt modelId="{CBA5FCEF-A665-42DC-84DB-0CD80A81B734}" type="pres">
      <dgm:prSet presAssocID="{AA1C2713-F9D2-4BBA-894A-07E32D093B63}" presName="TwoNodes_2_text" presStyleLbl="node1" presStyleIdx="1" presStyleCnt="2">
        <dgm:presLayoutVars>
          <dgm:bulletEnabled val="1"/>
        </dgm:presLayoutVars>
      </dgm:prSet>
      <dgm:spPr/>
    </dgm:pt>
  </dgm:ptLst>
  <dgm:cxnLst>
    <dgm:cxn modelId="{BD9D9637-61E7-47A4-9252-18DA47DC8199}" srcId="{AA1C2713-F9D2-4BBA-894A-07E32D093B63}" destId="{FB5ADB8B-38FD-418B-B63E-003932D8FFC2}" srcOrd="1" destOrd="0" parTransId="{6DFBB252-32C8-45E6-82D8-C757DE9741DF}" sibTransId="{A7A8D500-A8DB-417B-BA2D-7F9238365F6C}"/>
    <dgm:cxn modelId="{CB93713B-EACE-4DB8-8165-501FFDB7A288}" type="presOf" srcId="{1DB645F1-5B01-46BD-B4C4-BA91AEC8E3CC}" destId="{75ECB99B-9DFA-44BD-AEBD-1B8D6A554AB6}" srcOrd="0" destOrd="0" presId="urn:microsoft.com/office/officeart/2005/8/layout/vProcess5"/>
    <dgm:cxn modelId="{8DD93D90-A59C-4330-B552-4099E3DBB0B8}" type="presOf" srcId="{E6659514-DAD1-4E4C-A8CC-238A3F1CB75D}" destId="{CBEE6CDB-F4FD-4193-A8A0-193B634A2914}" srcOrd="0" destOrd="0" presId="urn:microsoft.com/office/officeart/2005/8/layout/vProcess5"/>
    <dgm:cxn modelId="{0B300D93-881C-4C65-AA0F-60269710325D}" type="presOf" srcId="{FB5ADB8B-38FD-418B-B63E-003932D8FFC2}" destId="{B072A945-641F-4EE0-9C88-961C2A3B866A}" srcOrd="0" destOrd="0" presId="urn:microsoft.com/office/officeart/2005/8/layout/vProcess5"/>
    <dgm:cxn modelId="{E4E4E7A7-E0C3-4496-9594-E1A907F24C61}" type="presOf" srcId="{FB5ADB8B-38FD-418B-B63E-003932D8FFC2}" destId="{CBA5FCEF-A665-42DC-84DB-0CD80A81B734}" srcOrd="1" destOrd="0" presId="urn:microsoft.com/office/officeart/2005/8/layout/vProcess5"/>
    <dgm:cxn modelId="{519C84B0-9D9F-4909-AD57-8F165AE5938E}" type="presOf" srcId="{AA1C2713-F9D2-4BBA-894A-07E32D093B63}" destId="{82E58931-2A58-4F36-92A3-4CEB502096B7}" srcOrd="0" destOrd="0" presId="urn:microsoft.com/office/officeart/2005/8/layout/vProcess5"/>
    <dgm:cxn modelId="{BD5E9CDF-CB35-4EAF-B139-E9DB502F1A5E}" srcId="{AA1C2713-F9D2-4BBA-894A-07E32D093B63}" destId="{1DB645F1-5B01-46BD-B4C4-BA91AEC8E3CC}" srcOrd="0" destOrd="0" parTransId="{8D36B1B6-6A39-47CF-8C60-02172486E5A5}" sibTransId="{E6659514-DAD1-4E4C-A8CC-238A3F1CB75D}"/>
    <dgm:cxn modelId="{F2E977F6-A41D-46A0-A634-73D92E11720B}" type="presOf" srcId="{1DB645F1-5B01-46BD-B4C4-BA91AEC8E3CC}" destId="{EF843E77-0C55-482F-A992-8E0195F0CF51}" srcOrd="1" destOrd="0" presId="urn:microsoft.com/office/officeart/2005/8/layout/vProcess5"/>
    <dgm:cxn modelId="{5DB80008-4481-441C-B9F0-891656D8FC09}" type="presParOf" srcId="{82E58931-2A58-4F36-92A3-4CEB502096B7}" destId="{A978E507-B9A5-49FF-9C61-665669F38F53}" srcOrd="0" destOrd="0" presId="urn:microsoft.com/office/officeart/2005/8/layout/vProcess5"/>
    <dgm:cxn modelId="{BFED2FD5-A639-4C1F-B631-DB804E2606A7}" type="presParOf" srcId="{82E58931-2A58-4F36-92A3-4CEB502096B7}" destId="{75ECB99B-9DFA-44BD-AEBD-1B8D6A554AB6}" srcOrd="1" destOrd="0" presId="urn:microsoft.com/office/officeart/2005/8/layout/vProcess5"/>
    <dgm:cxn modelId="{DAE66067-7E53-4C96-8506-C8E61D3E3AFF}" type="presParOf" srcId="{82E58931-2A58-4F36-92A3-4CEB502096B7}" destId="{B072A945-641F-4EE0-9C88-961C2A3B866A}" srcOrd="2" destOrd="0" presId="urn:microsoft.com/office/officeart/2005/8/layout/vProcess5"/>
    <dgm:cxn modelId="{77B2F7D5-8C94-4113-97E4-67E2A3E54002}" type="presParOf" srcId="{82E58931-2A58-4F36-92A3-4CEB502096B7}" destId="{CBEE6CDB-F4FD-4193-A8A0-193B634A2914}" srcOrd="3" destOrd="0" presId="urn:microsoft.com/office/officeart/2005/8/layout/vProcess5"/>
    <dgm:cxn modelId="{123A769C-C833-4499-B40E-9700E16FA727}" type="presParOf" srcId="{82E58931-2A58-4F36-92A3-4CEB502096B7}" destId="{EF843E77-0C55-482F-A992-8E0195F0CF51}" srcOrd="4" destOrd="0" presId="urn:microsoft.com/office/officeart/2005/8/layout/vProcess5"/>
    <dgm:cxn modelId="{A0AEB0E1-749A-4F86-A446-D32F4E57A12E}" type="presParOf" srcId="{82E58931-2A58-4F36-92A3-4CEB502096B7}" destId="{CBA5FCEF-A665-42DC-84DB-0CD80A81B734}"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2BC3F3-F643-4029-9FE2-D2F164DC6E8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89E003A-4D50-45FE-9C58-CDF994F092F8}">
      <dgm:prSet/>
      <dgm:spPr/>
      <dgm:t>
        <a:bodyPr/>
        <a:lstStyle/>
        <a:p>
          <a:pPr>
            <a:lnSpc>
              <a:spcPct val="100000"/>
            </a:lnSpc>
          </a:pPr>
          <a:r>
            <a:rPr lang="en-US"/>
            <a:t>Initially, the farm prospers under the leadership of Snowball and Napoleon. Snowball, an eloquent and charismatic pig, introduces various innovations and improvements for the welfare of the animals. He also proposes the construction of a windmill to generate electricity for the farm, promising it will improve their lives.</a:t>
          </a:r>
        </a:p>
      </dgm:t>
    </dgm:pt>
    <dgm:pt modelId="{1A2C765B-5D8E-4564-B8F4-538AC313784D}" type="parTrans" cxnId="{016BFC75-3E5A-4918-BD67-AED02BAFB3D9}">
      <dgm:prSet/>
      <dgm:spPr/>
      <dgm:t>
        <a:bodyPr/>
        <a:lstStyle/>
        <a:p>
          <a:endParaRPr lang="en-US"/>
        </a:p>
      </dgm:t>
    </dgm:pt>
    <dgm:pt modelId="{06B77B69-EF84-4FB8-BF4A-D3B65E17F6CE}" type="sibTrans" cxnId="{016BFC75-3E5A-4918-BD67-AED02BAFB3D9}">
      <dgm:prSet/>
      <dgm:spPr/>
      <dgm:t>
        <a:bodyPr/>
        <a:lstStyle/>
        <a:p>
          <a:endParaRPr lang="en-US"/>
        </a:p>
      </dgm:t>
    </dgm:pt>
    <dgm:pt modelId="{344E5219-B142-46A9-BACB-1F785147C68C}">
      <dgm:prSet/>
      <dgm:spPr/>
      <dgm:t>
        <a:bodyPr/>
        <a:lstStyle/>
        <a:p>
          <a:pPr>
            <a:lnSpc>
              <a:spcPct val="100000"/>
            </a:lnSpc>
          </a:pPr>
          <a:r>
            <a:rPr lang="en-US"/>
            <a:t>However, as time passes, Snowball and Napoleon's ideals diverge. Snowball represents the more idealistic and visionary leader, while Napoleon is cunning, manipulative, and power-hungry. During a heated debate about the windmill, Napoleon summons a pack of dogs he has secretly raised to chase Snowball away, solidifying his control over the farm.</a:t>
          </a:r>
        </a:p>
      </dgm:t>
    </dgm:pt>
    <dgm:pt modelId="{A6A03536-F852-465B-8389-4562ACF9B58C}" type="parTrans" cxnId="{FEB16924-2074-4C1E-ACEC-05E9C4BB2CE1}">
      <dgm:prSet/>
      <dgm:spPr/>
      <dgm:t>
        <a:bodyPr/>
        <a:lstStyle/>
        <a:p>
          <a:endParaRPr lang="en-US"/>
        </a:p>
      </dgm:t>
    </dgm:pt>
    <dgm:pt modelId="{9D7842B8-EAC8-4B94-897D-1211FAB00A9A}" type="sibTrans" cxnId="{FEB16924-2074-4C1E-ACEC-05E9C4BB2CE1}">
      <dgm:prSet/>
      <dgm:spPr/>
      <dgm:t>
        <a:bodyPr/>
        <a:lstStyle/>
        <a:p>
          <a:endParaRPr lang="en-US"/>
        </a:p>
      </dgm:t>
    </dgm:pt>
    <dgm:pt modelId="{696965C5-54D4-4D26-B25C-20780340BABD}" type="pres">
      <dgm:prSet presAssocID="{C92BC3F3-F643-4029-9FE2-D2F164DC6E8C}" presName="root" presStyleCnt="0">
        <dgm:presLayoutVars>
          <dgm:dir/>
          <dgm:resizeHandles val="exact"/>
        </dgm:presLayoutVars>
      </dgm:prSet>
      <dgm:spPr/>
    </dgm:pt>
    <dgm:pt modelId="{B772E212-01B2-4031-B9AA-68FE28FDB4B8}" type="pres">
      <dgm:prSet presAssocID="{089E003A-4D50-45FE-9C58-CDF994F092F8}" presName="compNode" presStyleCnt="0"/>
      <dgm:spPr/>
    </dgm:pt>
    <dgm:pt modelId="{C3FC83F8-2DD9-4980-BF09-08D7363FF58E}" type="pres">
      <dgm:prSet presAssocID="{089E003A-4D50-45FE-9C58-CDF994F092F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nowman"/>
        </a:ext>
      </dgm:extLst>
    </dgm:pt>
    <dgm:pt modelId="{EF1E3CFA-9A3D-4C6F-96BA-AD04FD8001FC}" type="pres">
      <dgm:prSet presAssocID="{089E003A-4D50-45FE-9C58-CDF994F092F8}" presName="spaceRect" presStyleCnt="0"/>
      <dgm:spPr/>
    </dgm:pt>
    <dgm:pt modelId="{C36A6208-9ABC-4B61-839A-BBED83AF4A2D}" type="pres">
      <dgm:prSet presAssocID="{089E003A-4D50-45FE-9C58-CDF994F092F8}" presName="textRect" presStyleLbl="revTx" presStyleIdx="0" presStyleCnt="2">
        <dgm:presLayoutVars>
          <dgm:chMax val="1"/>
          <dgm:chPref val="1"/>
        </dgm:presLayoutVars>
      </dgm:prSet>
      <dgm:spPr/>
    </dgm:pt>
    <dgm:pt modelId="{67BF15F3-E5C7-4B49-9796-11718C2E17BA}" type="pres">
      <dgm:prSet presAssocID="{06B77B69-EF84-4FB8-BF4A-D3B65E17F6CE}" presName="sibTrans" presStyleCnt="0"/>
      <dgm:spPr/>
    </dgm:pt>
    <dgm:pt modelId="{226D94B8-2FC6-499F-A2F6-308CD4F66624}" type="pres">
      <dgm:prSet presAssocID="{344E5219-B142-46A9-BACB-1F785147C68C}" presName="compNode" presStyleCnt="0"/>
      <dgm:spPr/>
    </dgm:pt>
    <dgm:pt modelId="{3C277B18-4EC7-48A5-A3F1-DFBE9F51A3AB}" type="pres">
      <dgm:prSet presAssocID="{344E5219-B142-46A9-BACB-1F785147C68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nowflake"/>
        </a:ext>
      </dgm:extLst>
    </dgm:pt>
    <dgm:pt modelId="{B294F827-EC22-4476-AC4C-9023E65E7613}" type="pres">
      <dgm:prSet presAssocID="{344E5219-B142-46A9-BACB-1F785147C68C}" presName="spaceRect" presStyleCnt="0"/>
      <dgm:spPr/>
    </dgm:pt>
    <dgm:pt modelId="{9F46EB70-45C4-4E05-96F4-C99AD70DA37A}" type="pres">
      <dgm:prSet presAssocID="{344E5219-B142-46A9-BACB-1F785147C68C}" presName="textRect" presStyleLbl="revTx" presStyleIdx="1" presStyleCnt="2">
        <dgm:presLayoutVars>
          <dgm:chMax val="1"/>
          <dgm:chPref val="1"/>
        </dgm:presLayoutVars>
      </dgm:prSet>
      <dgm:spPr/>
    </dgm:pt>
  </dgm:ptLst>
  <dgm:cxnLst>
    <dgm:cxn modelId="{FEB16924-2074-4C1E-ACEC-05E9C4BB2CE1}" srcId="{C92BC3F3-F643-4029-9FE2-D2F164DC6E8C}" destId="{344E5219-B142-46A9-BACB-1F785147C68C}" srcOrd="1" destOrd="0" parTransId="{A6A03536-F852-465B-8389-4562ACF9B58C}" sibTransId="{9D7842B8-EAC8-4B94-897D-1211FAB00A9A}"/>
    <dgm:cxn modelId="{016BFC75-3E5A-4918-BD67-AED02BAFB3D9}" srcId="{C92BC3F3-F643-4029-9FE2-D2F164DC6E8C}" destId="{089E003A-4D50-45FE-9C58-CDF994F092F8}" srcOrd="0" destOrd="0" parTransId="{1A2C765B-5D8E-4564-B8F4-538AC313784D}" sibTransId="{06B77B69-EF84-4FB8-BF4A-D3B65E17F6CE}"/>
    <dgm:cxn modelId="{CB070757-FBE6-4511-819C-E25C90F981D1}" type="presOf" srcId="{C92BC3F3-F643-4029-9FE2-D2F164DC6E8C}" destId="{696965C5-54D4-4D26-B25C-20780340BABD}" srcOrd="0" destOrd="0" presId="urn:microsoft.com/office/officeart/2018/2/layout/IconLabelList"/>
    <dgm:cxn modelId="{1A79439C-F36D-42BF-A573-1317ED0552DB}" type="presOf" srcId="{344E5219-B142-46A9-BACB-1F785147C68C}" destId="{9F46EB70-45C4-4E05-96F4-C99AD70DA37A}" srcOrd="0" destOrd="0" presId="urn:microsoft.com/office/officeart/2018/2/layout/IconLabelList"/>
    <dgm:cxn modelId="{C7351FED-3DAA-479E-BEDB-445D9869CD69}" type="presOf" srcId="{089E003A-4D50-45FE-9C58-CDF994F092F8}" destId="{C36A6208-9ABC-4B61-839A-BBED83AF4A2D}" srcOrd="0" destOrd="0" presId="urn:microsoft.com/office/officeart/2018/2/layout/IconLabelList"/>
    <dgm:cxn modelId="{EE8973C3-FB92-407E-8937-2729EA240A1A}" type="presParOf" srcId="{696965C5-54D4-4D26-B25C-20780340BABD}" destId="{B772E212-01B2-4031-B9AA-68FE28FDB4B8}" srcOrd="0" destOrd="0" presId="urn:microsoft.com/office/officeart/2018/2/layout/IconLabelList"/>
    <dgm:cxn modelId="{CDBB98D4-ABDB-4AA4-B218-3248FD600EE4}" type="presParOf" srcId="{B772E212-01B2-4031-B9AA-68FE28FDB4B8}" destId="{C3FC83F8-2DD9-4980-BF09-08D7363FF58E}" srcOrd="0" destOrd="0" presId="urn:microsoft.com/office/officeart/2018/2/layout/IconLabelList"/>
    <dgm:cxn modelId="{A0BB2C5A-25B0-45B3-96C7-6213539076C1}" type="presParOf" srcId="{B772E212-01B2-4031-B9AA-68FE28FDB4B8}" destId="{EF1E3CFA-9A3D-4C6F-96BA-AD04FD8001FC}" srcOrd="1" destOrd="0" presId="urn:microsoft.com/office/officeart/2018/2/layout/IconLabelList"/>
    <dgm:cxn modelId="{8595639F-E2F1-48D5-8FA0-4D1E9425AB28}" type="presParOf" srcId="{B772E212-01B2-4031-B9AA-68FE28FDB4B8}" destId="{C36A6208-9ABC-4B61-839A-BBED83AF4A2D}" srcOrd="2" destOrd="0" presId="urn:microsoft.com/office/officeart/2018/2/layout/IconLabelList"/>
    <dgm:cxn modelId="{19A3F0FA-5A29-423D-97E2-66EE944FA0CE}" type="presParOf" srcId="{696965C5-54D4-4D26-B25C-20780340BABD}" destId="{67BF15F3-E5C7-4B49-9796-11718C2E17BA}" srcOrd="1" destOrd="0" presId="urn:microsoft.com/office/officeart/2018/2/layout/IconLabelList"/>
    <dgm:cxn modelId="{5C1DC410-9D47-4FBA-9749-80C548759B4C}" type="presParOf" srcId="{696965C5-54D4-4D26-B25C-20780340BABD}" destId="{226D94B8-2FC6-499F-A2F6-308CD4F66624}" srcOrd="2" destOrd="0" presId="urn:microsoft.com/office/officeart/2018/2/layout/IconLabelList"/>
    <dgm:cxn modelId="{63E5E737-CB73-4158-847E-A5D88DD15F0E}" type="presParOf" srcId="{226D94B8-2FC6-499F-A2F6-308CD4F66624}" destId="{3C277B18-4EC7-48A5-A3F1-DFBE9F51A3AB}" srcOrd="0" destOrd="0" presId="urn:microsoft.com/office/officeart/2018/2/layout/IconLabelList"/>
    <dgm:cxn modelId="{8B70861A-4969-46E3-A708-48D9C6EFF0C9}" type="presParOf" srcId="{226D94B8-2FC6-499F-A2F6-308CD4F66624}" destId="{B294F827-EC22-4476-AC4C-9023E65E7613}" srcOrd="1" destOrd="0" presId="urn:microsoft.com/office/officeart/2018/2/layout/IconLabelList"/>
    <dgm:cxn modelId="{E07DFF6B-F6C7-4EA4-B036-D452FC2A0EC7}" type="presParOf" srcId="{226D94B8-2FC6-499F-A2F6-308CD4F66624}" destId="{9F46EB70-45C4-4E05-96F4-C99AD70DA37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154016-D01F-4F2E-B10E-EA538B4F8B30}"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CEF86137-09BB-40D8-B687-C5C8754F03E1}">
      <dgm:prSet/>
      <dgm:spPr/>
      <dgm:t>
        <a:bodyPr/>
        <a:lstStyle/>
        <a:p>
          <a:r>
            <a:rPr lang="en-US"/>
            <a:t>Boxer: A loyal and strong cart-horse, Boxer is one of the most dedicated and hardworking animals on the farm. He blindly supports Napoleon and the pigs, often repeating the mantra, "I will work harder." Despite his loyalty, Boxer is ultimately betrayed and sold to the knacker when he becomes injured and unable to work.</a:t>
          </a:r>
        </a:p>
      </dgm:t>
    </dgm:pt>
    <dgm:pt modelId="{E983B743-47BB-4441-AB4B-3E018ED45A4D}" type="parTrans" cxnId="{FADB392F-226A-4CE2-991E-5F6C479190AC}">
      <dgm:prSet/>
      <dgm:spPr/>
      <dgm:t>
        <a:bodyPr/>
        <a:lstStyle/>
        <a:p>
          <a:endParaRPr lang="en-US"/>
        </a:p>
      </dgm:t>
    </dgm:pt>
    <dgm:pt modelId="{863B0970-46C1-49B2-AE29-1CB77F7D0C9B}" type="sibTrans" cxnId="{FADB392F-226A-4CE2-991E-5F6C479190AC}">
      <dgm:prSet/>
      <dgm:spPr/>
      <dgm:t>
        <a:bodyPr/>
        <a:lstStyle/>
        <a:p>
          <a:endParaRPr lang="en-US"/>
        </a:p>
      </dgm:t>
    </dgm:pt>
    <dgm:pt modelId="{514A6F2E-4BBB-4FA3-A7D9-39A27D9F0B0F}">
      <dgm:prSet/>
      <dgm:spPr/>
      <dgm:t>
        <a:bodyPr/>
        <a:lstStyle/>
        <a:p>
          <a:r>
            <a:rPr lang="en-US"/>
            <a:t>Squealer: A small, persuasive pig, Squealer is Napoleon's chief propagandist. He uses his eloquence and cunning to manipulate and justify the actions of the pigs, altering the Commandments and deceiving the other animals to maintain the pigs' control.</a:t>
          </a:r>
        </a:p>
      </dgm:t>
    </dgm:pt>
    <dgm:pt modelId="{6C9806F0-2D1B-46A5-B22B-367204CE4F31}" type="parTrans" cxnId="{1260BCC5-3FE1-4AA5-8630-6DE8C4483D40}">
      <dgm:prSet/>
      <dgm:spPr/>
      <dgm:t>
        <a:bodyPr/>
        <a:lstStyle/>
        <a:p>
          <a:endParaRPr lang="en-US"/>
        </a:p>
      </dgm:t>
    </dgm:pt>
    <dgm:pt modelId="{5E9BE49E-422B-4E61-9A67-507E1A1387E8}" type="sibTrans" cxnId="{1260BCC5-3FE1-4AA5-8630-6DE8C4483D40}">
      <dgm:prSet/>
      <dgm:spPr/>
      <dgm:t>
        <a:bodyPr/>
        <a:lstStyle/>
        <a:p>
          <a:endParaRPr lang="en-US"/>
        </a:p>
      </dgm:t>
    </dgm:pt>
    <dgm:pt modelId="{400A7EF0-0A51-4DB4-8076-4228540E134A}">
      <dgm:prSet/>
      <dgm:spPr/>
      <dgm:t>
        <a:bodyPr/>
        <a:lstStyle/>
        <a:p>
          <a:r>
            <a:rPr lang="en-US"/>
            <a:t>Benjamin: A cynical and wise donkey, Benjamin is one of the oldest animals on the farm. He is skeptical of the revolution and remains aloof throughout the novella. Despite his intelligence, he chooses not to act and becomes a passive observer of the unfolding events.</a:t>
          </a:r>
        </a:p>
      </dgm:t>
    </dgm:pt>
    <dgm:pt modelId="{F68684CC-8BAE-449B-A916-1F31041DC49F}" type="parTrans" cxnId="{F3FD11B3-4B92-46D9-8E16-853AECDABC93}">
      <dgm:prSet/>
      <dgm:spPr/>
      <dgm:t>
        <a:bodyPr/>
        <a:lstStyle/>
        <a:p>
          <a:endParaRPr lang="en-US"/>
        </a:p>
      </dgm:t>
    </dgm:pt>
    <dgm:pt modelId="{AB250AF1-7F43-4643-822E-110C86B99871}" type="sibTrans" cxnId="{F3FD11B3-4B92-46D9-8E16-853AECDABC93}">
      <dgm:prSet/>
      <dgm:spPr/>
      <dgm:t>
        <a:bodyPr/>
        <a:lstStyle/>
        <a:p>
          <a:endParaRPr lang="en-US"/>
        </a:p>
      </dgm:t>
    </dgm:pt>
    <dgm:pt modelId="{E9CB7855-6B5A-48CC-AF4B-DE78434C9CFF}">
      <dgm:prSet/>
      <dgm:spPr/>
      <dgm:t>
        <a:bodyPr/>
        <a:lstStyle/>
        <a:p>
          <a:r>
            <a:rPr lang="en-US"/>
            <a:t>Mollie: A white mare, Mollie is a vain and materialistic animal who is more interested in her appearance and creature comforts than in the ideals of Animal Farm. She represents the privileged class who abandon the revolution for personal gain.</a:t>
          </a:r>
        </a:p>
      </dgm:t>
    </dgm:pt>
    <dgm:pt modelId="{86B1D343-09DD-4ABF-88CC-37161E517F39}" type="parTrans" cxnId="{8FD3B44D-D32C-4EBD-B166-2CB79D448FBB}">
      <dgm:prSet/>
      <dgm:spPr/>
      <dgm:t>
        <a:bodyPr/>
        <a:lstStyle/>
        <a:p>
          <a:endParaRPr lang="en-US"/>
        </a:p>
      </dgm:t>
    </dgm:pt>
    <dgm:pt modelId="{12FC5D1C-339B-4CEF-B3C9-4F9775C36EB7}" type="sibTrans" cxnId="{8FD3B44D-D32C-4EBD-B166-2CB79D448FBB}">
      <dgm:prSet/>
      <dgm:spPr/>
      <dgm:t>
        <a:bodyPr/>
        <a:lstStyle/>
        <a:p>
          <a:endParaRPr lang="en-US"/>
        </a:p>
      </dgm:t>
    </dgm:pt>
    <dgm:pt modelId="{1DF463A1-4801-4672-9005-966D135911EE}" type="pres">
      <dgm:prSet presAssocID="{14154016-D01F-4F2E-B10E-EA538B4F8B30}" presName="matrix" presStyleCnt="0">
        <dgm:presLayoutVars>
          <dgm:chMax val="1"/>
          <dgm:dir/>
          <dgm:resizeHandles val="exact"/>
        </dgm:presLayoutVars>
      </dgm:prSet>
      <dgm:spPr/>
    </dgm:pt>
    <dgm:pt modelId="{8BF8519B-F456-42CB-9630-16294D0FC78F}" type="pres">
      <dgm:prSet presAssocID="{14154016-D01F-4F2E-B10E-EA538B4F8B30}" presName="diamond" presStyleLbl="bgShp" presStyleIdx="0" presStyleCnt="1"/>
      <dgm:spPr/>
    </dgm:pt>
    <dgm:pt modelId="{C8ED8A5F-1E8A-4667-A81B-6923CE58184F}" type="pres">
      <dgm:prSet presAssocID="{14154016-D01F-4F2E-B10E-EA538B4F8B30}" presName="quad1" presStyleLbl="node1" presStyleIdx="0" presStyleCnt="4">
        <dgm:presLayoutVars>
          <dgm:chMax val="0"/>
          <dgm:chPref val="0"/>
          <dgm:bulletEnabled val="1"/>
        </dgm:presLayoutVars>
      </dgm:prSet>
      <dgm:spPr/>
    </dgm:pt>
    <dgm:pt modelId="{43F1BC0D-5E93-4D21-B846-39A12AC29F86}" type="pres">
      <dgm:prSet presAssocID="{14154016-D01F-4F2E-B10E-EA538B4F8B30}" presName="quad2" presStyleLbl="node1" presStyleIdx="1" presStyleCnt="4">
        <dgm:presLayoutVars>
          <dgm:chMax val="0"/>
          <dgm:chPref val="0"/>
          <dgm:bulletEnabled val="1"/>
        </dgm:presLayoutVars>
      </dgm:prSet>
      <dgm:spPr/>
    </dgm:pt>
    <dgm:pt modelId="{A4C06C68-7DF2-48BA-AB54-58AB32F3C69D}" type="pres">
      <dgm:prSet presAssocID="{14154016-D01F-4F2E-B10E-EA538B4F8B30}" presName="quad3" presStyleLbl="node1" presStyleIdx="2" presStyleCnt="4">
        <dgm:presLayoutVars>
          <dgm:chMax val="0"/>
          <dgm:chPref val="0"/>
          <dgm:bulletEnabled val="1"/>
        </dgm:presLayoutVars>
      </dgm:prSet>
      <dgm:spPr/>
    </dgm:pt>
    <dgm:pt modelId="{E5E2847F-B0F6-432E-923F-0CB095A4C379}" type="pres">
      <dgm:prSet presAssocID="{14154016-D01F-4F2E-B10E-EA538B4F8B30}" presName="quad4" presStyleLbl="node1" presStyleIdx="3" presStyleCnt="4">
        <dgm:presLayoutVars>
          <dgm:chMax val="0"/>
          <dgm:chPref val="0"/>
          <dgm:bulletEnabled val="1"/>
        </dgm:presLayoutVars>
      </dgm:prSet>
      <dgm:spPr/>
    </dgm:pt>
  </dgm:ptLst>
  <dgm:cxnLst>
    <dgm:cxn modelId="{FADB392F-226A-4CE2-991E-5F6C479190AC}" srcId="{14154016-D01F-4F2E-B10E-EA538B4F8B30}" destId="{CEF86137-09BB-40D8-B687-C5C8754F03E1}" srcOrd="0" destOrd="0" parTransId="{E983B743-47BB-4441-AB4B-3E018ED45A4D}" sibTransId="{863B0970-46C1-49B2-AE29-1CB77F7D0C9B}"/>
    <dgm:cxn modelId="{8FD3B44D-D32C-4EBD-B166-2CB79D448FBB}" srcId="{14154016-D01F-4F2E-B10E-EA538B4F8B30}" destId="{E9CB7855-6B5A-48CC-AF4B-DE78434C9CFF}" srcOrd="3" destOrd="0" parTransId="{86B1D343-09DD-4ABF-88CC-37161E517F39}" sibTransId="{12FC5D1C-339B-4CEF-B3C9-4F9775C36EB7}"/>
    <dgm:cxn modelId="{FD687050-28B0-4DD8-BAE9-452ECC4FBD01}" type="presOf" srcId="{400A7EF0-0A51-4DB4-8076-4228540E134A}" destId="{A4C06C68-7DF2-48BA-AB54-58AB32F3C69D}" srcOrd="0" destOrd="0" presId="urn:microsoft.com/office/officeart/2005/8/layout/matrix3"/>
    <dgm:cxn modelId="{58E0C954-4FB8-4298-A5DF-27A35B83D262}" type="presOf" srcId="{514A6F2E-4BBB-4FA3-A7D9-39A27D9F0B0F}" destId="{43F1BC0D-5E93-4D21-B846-39A12AC29F86}" srcOrd="0" destOrd="0" presId="urn:microsoft.com/office/officeart/2005/8/layout/matrix3"/>
    <dgm:cxn modelId="{1B9D687E-F9D6-4C18-9223-2E455FE1E9DC}" type="presOf" srcId="{CEF86137-09BB-40D8-B687-C5C8754F03E1}" destId="{C8ED8A5F-1E8A-4667-A81B-6923CE58184F}" srcOrd="0" destOrd="0" presId="urn:microsoft.com/office/officeart/2005/8/layout/matrix3"/>
    <dgm:cxn modelId="{F3FD11B3-4B92-46D9-8E16-853AECDABC93}" srcId="{14154016-D01F-4F2E-B10E-EA538B4F8B30}" destId="{400A7EF0-0A51-4DB4-8076-4228540E134A}" srcOrd="2" destOrd="0" parTransId="{F68684CC-8BAE-449B-A916-1F31041DC49F}" sibTransId="{AB250AF1-7F43-4643-822E-110C86B99871}"/>
    <dgm:cxn modelId="{6D95ABB9-6D21-434E-932E-5144F628EF28}" type="presOf" srcId="{E9CB7855-6B5A-48CC-AF4B-DE78434C9CFF}" destId="{E5E2847F-B0F6-432E-923F-0CB095A4C379}" srcOrd="0" destOrd="0" presId="urn:microsoft.com/office/officeart/2005/8/layout/matrix3"/>
    <dgm:cxn modelId="{1260BCC5-3FE1-4AA5-8630-6DE8C4483D40}" srcId="{14154016-D01F-4F2E-B10E-EA538B4F8B30}" destId="{514A6F2E-4BBB-4FA3-A7D9-39A27D9F0B0F}" srcOrd="1" destOrd="0" parTransId="{6C9806F0-2D1B-46A5-B22B-367204CE4F31}" sibTransId="{5E9BE49E-422B-4E61-9A67-507E1A1387E8}"/>
    <dgm:cxn modelId="{FE950DF2-253F-4B21-AAB4-55B5FB441AB2}" type="presOf" srcId="{14154016-D01F-4F2E-B10E-EA538B4F8B30}" destId="{1DF463A1-4801-4672-9005-966D135911EE}" srcOrd="0" destOrd="0" presId="urn:microsoft.com/office/officeart/2005/8/layout/matrix3"/>
    <dgm:cxn modelId="{72479FA3-AEF2-4A0E-9F76-45E21ECABABD}" type="presParOf" srcId="{1DF463A1-4801-4672-9005-966D135911EE}" destId="{8BF8519B-F456-42CB-9630-16294D0FC78F}" srcOrd="0" destOrd="0" presId="urn:microsoft.com/office/officeart/2005/8/layout/matrix3"/>
    <dgm:cxn modelId="{4D22ADD8-CCB7-4DD6-8C13-1089742CCDE8}" type="presParOf" srcId="{1DF463A1-4801-4672-9005-966D135911EE}" destId="{C8ED8A5F-1E8A-4667-A81B-6923CE58184F}" srcOrd="1" destOrd="0" presId="urn:microsoft.com/office/officeart/2005/8/layout/matrix3"/>
    <dgm:cxn modelId="{C82A7F41-CB9E-4956-98B6-8DCC71198B4B}" type="presParOf" srcId="{1DF463A1-4801-4672-9005-966D135911EE}" destId="{43F1BC0D-5E93-4D21-B846-39A12AC29F86}" srcOrd="2" destOrd="0" presId="urn:microsoft.com/office/officeart/2005/8/layout/matrix3"/>
    <dgm:cxn modelId="{E26ACD15-E3BC-41CD-ACD6-23112187EE2A}" type="presParOf" srcId="{1DF463A1-4801-4672-9005-966D135911EE}" destId="{A4C06C68-7DF2-48BA-AB54-58AB32F3C69D}" srcOrd="3" destOrd="0" presId="urn:microsoft.com/office/officeart/2005/8/layout/matrix3"/>
    <dgm:cxn modelId="{C1F1E768-37AC-49B7-9433-25BF866C7C7C}" type="presParOf" srcId="{1DF463A1-4801-4672-9005-966D135911EE}" destId="{E5E2847F-B0F6-432E-923F-0CB095A4C37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33DF06-EE43-48B8-93A1-61C77A3E779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D6FB0D-6815-4674-9845-6DFB1D116C9C}">
      <dgm:prSet/>
      <dgm:spPr/>
      <dgm:t>
        <a:bodyPr/>
        <a:lstStyle/>
        <a:p>
          <a:pPr>
            <a:defRPr cap="all"/>
          </a:pPr>
          <a:r>
            <a:rPr lang="en-US"/>
            <a:t>Mr. Jones: The negligent and irresponsible human farmer who originally owns Manor Farm. His mistreatment of the animals and failure to provide for them serves as a catalyst for the rebellion.</a:t>
          </a:r>
        </a:p>
      </dgm:t>
    </dgm:pt>
    <dgm:pt modelId="{BC11F3EF-6BBD-4573-BA05-1F75B5CC271B}" type="parTrans" cxnId="{83E461EA-842D-4951-B88F-71B098869A90}">
      <dgm:prSet/>
      <dgm:spPr/>
      <dgm:t>
        <a:bodyPr/>
        <a:lstStyle/>
        <a:p>
          <a:endParaRPr lang="en-US"/>
        </a:p>
      </dgm:t>
    </dgm:pt>
    <dgm:pt modelId="{A6C461F6-DC1B-4C65-967A-781BBBE4617F}" type="sibTrans" cxnId="{83E461EA-842D-4951-B88F-71B098869A90}">
      <dgm:prSet/>
      <dgm:spPr/>
      <dgm:t>
        <a:bodyPr/>
        <a:lstStyle/>
        <a:p>
          <a:endParaRPr lang="en-US"/>
        </a:p>
      </dgm:t>
    </dgm:pt>
    <dgm:pt modelId="{A27AE4BB-D6A8-4147-AC11-26EB82CE11AC}">
      <dgm:prSet/>
      <dgm:spPr/>
      <dgm:t>
        <a:bodyPr/>
        <a:lstStyle/>
        <a:p>
          <a:pPr>
            <a:defRPr cap="all"/>
          </a:pPr>
          <a:r>
            <a:rPr lang="en-US"/>
            <a:t>Mr. Frederick and Mr. Pilkington: The neighboring human farmers with whom Napoleon makes alliances. They represent the capitalist and imperialist powers that the pigs compromise with to further their interests.</a:t>
          </a:r>
        </a:p>
      </dgm:t>
    </dgm:pt>
    <dgm:pt modelId="{4B31004F-F797-481C-902F-2DF374BA06F9}" type="parTrans" cxnId="{32A27B26-AC49-492B-AA10-CB8774B37381}">
      <dgm:prSet/>
      <dgm:spPr/>
      <dgm:t>
        <a:bodyPr/>
        <a:lstStyle/>
        <a:p>
          <a:endParaRPr lang="en-US"/>
        </a:p>
      </dgm:t>
    </dgm:pt>
    <dgm:pt modelId="{CDB7F1C5-54C8-4CC3-835C-DFBDFACD2865}" type="sibTrans" cxnId="{32A27B26-AC49-492B-AA10-CB8774B37381}">
      <dgm:prSet/>
      <dgm:spPr/>
      <dgm:t>
        <a:bodyPr/>
        <a:lstStyle/>
        <a:p>
          <a:endParaRPr lang="en-US"/>
        </a:p>
      </dgm:t>
    </dgm:pt>
    <dgm:pt modelId="{4DEE8E1D-E56E-4BB3-A77F-5988601F999C}">
      <dgm:prSet/>
      <dgm:spPr/>
      <dgm:t>
        <a:bodyPr/>
        <a:lstStyle/>
        <a:p>
          <a:pPr>
            <a:defRPr cap="all"/>
          </a:pPr>
          <a:r>
            <a:rPr lang="en-US"/>
            <a:t>The Dogs: A pack of fierce dogs raised by Napoleon to act as his enforcers and intimidate the other animals. They represent the secret police and the brutal force used by totalitarian regimes to maintain control.</a:t>
          </a:r>
        </a:p>
      </dgm:t>
    </dgm:pt>
    <dgm:pt modelId="{C4E433FA-6375-44B7-8109-D9FF690CD734}" type="parTrans" cxnId="{71CD5330-F70B-4F13-B90A-17044F790F84}">
      <dgm:prSet/>
      <dgm:spPr/>
      <dgm:t>
        <a:bodyPr/>
        <a:lstStyle/>
        <a:p>
          <a:endParaRPr lang="en-US"/>
        </a:p>
      </dgm:t>
    </dgm:pt>
    <dgm:pt modelId="{D5746F29-031D-4ECA-969F-0C2BC0FE24B1}" type="sibTrans" cxnId="{71CD5330-F70B-4F13-B90A-17044F790F84}">
      <dgm:prSet/>
      <dgm:spPr/>
      <dgm:t>
        <a:bodyPr/>
        <a:lstStyle/>
        <a:p>
          <a:endParaRPr lang="en-US"/>
        </a:p>
      </dgm:t>
    </dgm:pt>
    <dgm:pt modelId="{4D5B6A82-16B7-4506-AAAC-E95B9D8CB9B9}" type="pres">
      <dgm:prSet presAssocID="{8533DF06-EE43-48B8-93A1-61C77A3E779D}" presName="root" presStyleCnt="0">
        <dgm:presLayoutVars>
          <dgm:dir/>
          <dgm:resizeHandles val="exact"/>
        </dgm:presLayoutVars>
      </dgm:prSet>
      <dgm:spPr/>
    </dgm:pt>
    <dgm:pt modelId="{7D378252-69EA-4822-8528-C3EBB4FB0BC8}" type="pres">
      <dgm:prSet presAssocID="{40D6FB0D-6815-4674-9845-6DFB1D116C9C}" presName="compNode" presStyleCnt="0"/>
      <dgm:spPr/>
    </dgm:pt>
    <dgm:pt modelId="{6AE617A9-DD1C-4C0B-BF9A-25AC59AEBE66}" type="pres">
      <dgm:prSet presAssocID="{40D6FB0D-6815-4674-9845-6DFB1D116C9C}" presName="iconBgRect" presStyleLbl="bgShp" presStyleIdx="0" presStyleCnt="3"/>
      <dgm:spPr>
        <a:prstGeom prst="round2DiagRect">
          <a:avLst>
            <a:gd name="adj1" fmla="val 29727"/>
            <a:gd name="adj2" fmla="val 0"/>
          </a:avLst>
        </a:prstGeom>
      </dgm:spPr>
    </dgm:pt>
    <dgm:pt modelId="{3C88DBD4-3B3F-4A40-ACE3-FE7AEAA3633D}" type="pres">
      <dgm:prSet presAssocID="{40D6FB0D-6815-4674-9845-6DFB1D116C9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rm scene"/>
        </a:ext>
      </dgm:extLst>
    </dgm:pt>
    <dgm:pt modelId="{2B2939FE-1EF8-41CF-849F-9878BBD2DB5D}" type="pres">
      <dgm:prSet presAssocID="{40D6FB0D-6815-4674-9845-6DFB1D116C9C}" presName="spaceRect" presStyleCnt="0"/>
      <dgm:spPr/>
    </dgm:pt>
    <dgm:pt modelId="{40D3176E-F278-4449-8BA8-ADF272A12EAD}" type="pres">
      <dgm:prSet presAssocID="{40D6FB0D-6815-4674-9845-6DFB1D116C9C}" presName="textRect" presStyleLbl="revTx" presStyleIdx="0" presStyleCnt="3">
        <dgm:presLayoutVars>
          <dgm:chMax val="1"/>
          <dgm:chPref val="1"/>
        </dgm:presLayoutVars>
      </dgm:prSet>
      <dgm:spPr/>
    </dgm:pt>
    <dgm:pt modelId="{C647DBEA-69FA-45FC-8148-9D7351F36EA1}" type="pres">
      <dgm:prSet presAssocID="{A6C461F6-DC1B-4C65-967A-781BBBE4617F}" presName="sibTrans" presStyleCnt="0"/>
      <dgm:spPr/>
    </dgm:pt>
    <dgm:pt modelId="{5A2A76FC-218D-41BE-9573-48BC7CA5A16E}" type="pres">
      <dgm:prSet presAssocID="{A27AE4BB-D6A8-4147-AC11-26EB82CE11AC}" presName="compNode" presStyleCnt="0"/>
      <dgm:spPr/>
    </dgm:pt>
    <dgm:pt modelId="{73A14BB6-3B1E-40DC-B344-5F61C7BCCABE}" type="pres">
      <dgm:prSet presAssocID="{A27AE4BB-D6A8-4147-AC11-26EB82CE11AC}" presName="iconBgRect" presStyleLbl="bgShp" presStyleIdx="1" presStyleCnt="3"/>
      <dgm:spPr>
        <a:prstGeom prst="round2DiagRect">
          <a:avLst>
            <a:gd name="adj1" fmla="val 29727"/>
            <a:gd name="adj2" fmla="val 0"/>
          </a:avLst>
        </a:prstGeom>
      </dgm:spPr>
    </dgm:pt>
    <dgm:pt modelId="{2E923A6C-3B84-4F4B-BB63-BB2147EE746C}" type="pres">
      <dgm:prSet presAssocID="{A27AE4BB-D6A8-4147-AC11-26EB82CE11A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apanese Dolls"/>
        </a:ext>
      </dgm:extLst>
    </dgm:pt>
    <dgm:pt modelId="{8AC835E2-3D00-40D2-ACF1-6D3B001954CD}" type="pres">
      <dgm:prSet presAssocID="{A27AE4BB-D6A8-4147-AC11-26EB82CE11AC}" presName="spaceRect" presStyleCnt="0"/>
      <dgm:spPr/>
    </dgm:pt>
    <dgm:pt modelId="{31232283-F14D-4A95-BB79-FF42AD15E7BA}" type="pres">
      <dgm:prSet presAssocID="{A27AE4BB-D6A8-4147-AC11-26EB82CE11AC}" presName="textRect" presStyleLbl="revTx" presStyleIdx="1" presStyleCnt="3">
        <dgm:presLayoutVars>
          <dgm:chMax val="1"/>
          <dgm:chPref val="1"/>
        </dgm:presLayoutVars>
      </dgm:prSet>
      <dgm:spPr/>
    </dgm:pt>
    <dgm:pt modelId="{9B2F6C1D-2C41-4766-8C88-45DA94D16A91}" type="pres">
      <dgm:prSet presAssocID="{CDB7F1C5-54C8-4CC3-835C-DFBDFACD2865}" presName="sibTrans" presStyleCnt="0"/>
      <dgm:spPr/>
    </dgm:pt>
    <dgm:pt modelId="{D68448E7-638C-47B7-B8D9-41DD29AA5003}" type="pres">
      <dgm:prSet presAssocID="{4DEE8E1D-E56E-4BB3-A77F-5988601F999C}" presName="compNode" presStyleCnt="0"/>
      <dgm:spPr/>
    </dgm:pt>
    <dgm:pt modelId="{6DAE7182-1D42-4A91-8E4F-B690D024E64E}" type="pres">
      <dgm:prSet presAssocID="{4DEE8E1D-E56E-4BB3-A77F-5988601F999C}" presName="iconBgRect" presStyleLbl="bgShp" presStyleIdx="2" presStyleCnt="3"/>
      <dgm:spPr>
        <a:prstGeom prst="round2DiagRect">
          <a:avLst>
            <a:gd name="adj1" fmla="val 29727"/>
            <a:gd name="adj2" fmla="val 0"/>
          </a:avLst>
        </a:prstGeom>
      </dgm:spPr>
    </dgm:pt>
    <dgm:pt modelId="{8AFF5C73-4330-4559-86BF-260B534F645E}" type="pres">
      <dgm:prSet presAssocID="{4DEE8E1D-E56E-4BB3-A77F-5988601F999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g"/>
        </a:ext>
      </dgm:extLst>
    </dgm:pt>
    <dgm:pt modelId="{B615C2D4-C3E0-492A-9762-C4320E9A74D4}" type="pres">
      <dgm:prSet presAssocID="{4DEE8E1D-E56E-4BB3-A77F-5988601F999C}" presName="spaceRect" presStyleCnt="0"/>
      <dgm:spPr/>
    </dgm:pt>
    <dgm:pt modelId="{C41B3A53-FF50-41B1-BD1A-501C7A077F90}" type="pres">
      <dgm:prSet presAssocID="{4DEE8E1D-E56E-4BB3-A77F-5988601F999C}" presName="textRect" presStyleLbl="revTx" presStyleIdx="2" presStyleCnt="3">
        <dgm:presLayoutVars>
          <dgm:chMax val="1"/>
          <dgm:chPref val="1"/>
        </dgm:presLayoutVars>
      </dgm:prSet>
      <dgm:spPr/>
    </dgm:pt>
  </dgm:ptLst>
  <dgm:cxnLst>
    <dgm:cxn modelId="{32A27B26-AC49-492B-AA10-CB8774B37381}" srcId="{8533DF06-EE43-48B8-93A1-61C77A3E779D}" destId="{A27AE4BB-D6A8-4147-AC11-26EB82CE11AC}" srcOrd="1" destOrd="0" parTransId="{4B31004F-F797-481C-902F-2DF374BA06F9}" sibTransId="{CDB7F1C5-54C8-4CC3-835C-DFBDFACD2865}"/>
    <dgm:cxn modelId="{71CD5330-F70B-4F13-B90A-17044F790F84}" srcId="{8533DF06-EE43-48B8-93A1-61C77A3E779D}" destId="{4DEE8E1D-E56E-4BB3-A77F-5988601F999C}" srcOrd="2" destOrd="0" parTransId="{C4E433FA-6375-44B7-8109-D9FF690CD734}" sibTransId="{D5746F29-031D-4ECA-969F-0C2BC0FE24B1}"/>
    <dgm:cxn modelId="{600C3B91-0436-4F6B-B8E6-57CFECEFB3C0}" type="presOf" srcId="{8533DF06-EE43-48B8-93A1-61C77A3E779D}" destId="{4D5B6A82-16B7-4506-AAAC-E95B9D8CB9B9}" srcOrd="0" destOrd="0" presId="urn:microsoft.com/office/officeart/2018/5/layout/IconLeafLabelList"/>
    <dgm:cxn modelId="{C5239B95-0384-4516-B417-9A87E534EB65}" type="presOf" srcId="{A27AE4BB-D6A8-4147-AC11-26EB82CE11AC}" destId="{31232283-F14D-4A95-BB79-FF42AD15E7BA}" srcOrd="0" destOrd="0" presId="urn:microsoft.com/office/officeart/2018/5/layout/IconLeafLabelList"/>
    <dgm:cxn modelId="{9F9819C0-DA48-40A4-BC3B-4BCCC65BE615}" type="presOf" srcId="{40D6FB0D-6815-4674-9845-6DFB1D116C9C}" destId="{40D3176E-F278-4449-8BA8-ADF272A12EAD}" srcOrd="0" destOrd="0" presId="urn:microsoft.com/office/officeart/2018/5/layout/IconLeafLabelList"/>
    <dgm:cxn modelId="{23643CDA-A22F-4880-9DCE-08C63B2B3CEB}" type="presOf" srcId="{4DEE8E1D-E56E-4BB3-A77F-5988601F999C}" destId="{C41B3A53-FF50-41B1-BD1A-501C7A077F90}" srcOrd="0" destOrd="0" presId="urn:microsoft.com/office/officeart/2018/5/layout/IconLeafLabelList"/>
    <dgm:cxn modelId="{83E461EA-842D-4951-B88F-71B098869A90}" srcId="{8533DF06-EE43-48B8-93A1-61C77A3E779D}" destId="{40D6FB0D-6815-4674-9845-6DFB1D116C9C}" srcOrd="0" destOrd="0" parTransId="{BC11F3EF-6BBD-4573-BA05-1F75B5CC271B}" sibTransId="{A6C461F6-DC1B-4C65-967A-781BBBE4617F}"/>
    <dgm:cxn modelId="{58EF45CD-4074-447F-865A-123081CEC387}" type="presParOf" srcId="{4D5B6A82-16B7-4506-AAAC-E95B9D8CB9B9}" destId="{7D378252-69EA-4822-8528-C3EBB4FB0BC8}" srcOrd="0" destOrd="0" presId="urn:microsoft.com/office/officeart/2018/5/layout/IconLeafLabelList"/>
    <dgm:cxn modelId="{A040FD98-F2E6-4EAD-8585-F52A8E74AC40}" type="presParOf" srcId="{7D378252-69EA-4822-8528-C3EBB4FB0BC8}" destId="{6AE617A9-DD1C-4C0B-BF9A-25AC59AEBE66}" srcOrd="0" destOrd="0" presId="urn:microsoft.com/office/officeart/2018/5/layout/IconLeafLabelList"/>
    <dgm:cxn modelId="{9CDD4D9C-8F83-4A34-9A21-B9FBF6FB8E1F}" type="presParOf" srcId="{7D378252-69EA-4822-8528-C3EBB4FB0BC8}" destId="{3C88DBD4-3B3F-4A40-ACE3-FE7AEAA3633D}" srcOrd="1" destOrd="0" presId="urn:microsoft.com/office/officeart/2018/5/layout/IconLeafLabelList"/>
    <dgm:cxn modelId="{F8B2424E-BF74-481F-8C92-B31CFD7F91F7}" type="presParOf" srcId="{7D378252-69EA-4822-8528-C3EBB4FB0BC8}" destId="{2B2939FE-1EF8-41CF-849F-9878BBD2DB5D}" srcOrd="2" destOrd="0" presId="urn:microsoft.com/office/officeart/2018/5/layout/IconLeafLabelList"/>
    <dgm:cxn modelId="{EEA6A4B4-9DDD-4F6B-BF89-75E423200C93}" type="presParOf" srcId="{7D378252-69EA-4822-8528-C3EBB4FB0BC8}" destId="{40D3176E-F278-4449-8BA8-ADF272A12EAD}" srcOrd="3" destOrd="0" presId="urn:microsoft.com/office/officeart/2018/5/layout/IconLeafLabelList"/>
    <dgm:cxn modelId="{8C81453D-9B70-470C-9D14-013883955B4D}" type="presParOf" srcId="{4D5B6A82-16B7-4506-AAAC-E95B9D8CB9B9}" destId="{C647DBEA-69FA-45FC-8148-9D7351F36EA1}" srcOrd="1" destOrd="0" presId="urn:microsoft.com/office/officeart/2018/5/layout/IconLeafLabelList"/>
    <dgm:cxn modelId="{11A9AC3D-7595-4AF5-89BC-ECA627149D08}" type="presParOf" srcId="{4D5B6A82-16B7-4506-AAAC-E95B9D8CB9B9}" destId="{5A2A76FC-218D-41BE-9573-48BC7CA5A16E}" srcOrd="2" destOrd="0" presId="urn:microsoft.com/office/officeart/2018/5/layout/IconLeafLabelList"/>
    <dgm:cxn modelId="{973AAE5C-018D-49FE-91AF-1130F5C67145}" type="presParOf" srcId="{5A2A76FC-218D-41BE-9573-48BC7CA5A16E}" destId="{73A14BB6-3B1E-40DC-B344-5F61C7BCCABE}" srcOrd="0" destOrd="0" presId="urn:microsoft.com/office/officeart/2018/5/layout/IconLeafLabelList"/>
    <dgm:cxn modelId="{ED131FDF-CA34-4839-83B1-58214D34B7B8}" type="presParOf" srcId="{5A2A76FC-218D-41BE-9573-48BC7CA5A16E}" destId="{2E923A6C-3B84-4F4B-BB63-BB2147EE746C}" srcOrd="1" destOrd="0" presId="urn:microsoft.com/office/officeart/2018/5/layout/IconLeafLabelList"/>
    <dgm:cxn modelId="{A1B17312-F2B8-4053-810D-85A420F78593}" type="presParOf" srcId="{5A2A76FC-218D-41BE-9573-48BC7CA5A16E}" destId="{8AC835E2-3D00-40D2-ACF1-6D3B001954CD}" srcOrd="2" destOrd="0" presId="urn:microsoft.com/office/officeart/2018/5/layout/IconLeafLabelList"/>
    <dgm:cxn modelId="{8668C0FC-462A-435A-A912-E1C8991FDE97}" type="presParOf" srcId="{5A2A76FC-218D-41BE-9573-48BC7CA5A16E}" destId="{31232283-F14D-4A95-BB79-FF42AD15E7BA}" srcOrd="3" destOrd="0" presId="urn:microsoft.com/office/officeart/2018/5/layout/IconLeafLabelList"/>
    <dgm:cxn modelId="{74B806A8-2344-40DA-B373-CEAAF56D62AD}" type="presParOf" srcId="{4D5B6A82-16B7-4506-AAAC-E95B9D8CB9B9}" destId="{9B2F6C1D-2C41-4766-8C88-45DA94D16A91}" srcOrd="3" destOrd="0" presId="urn:microsoft.com/office/officeart/2018/5/layout/IconLeafLabelList"/>
    <dgm:cxn modelId="{E1178DC9-5066-4B51-AFE2-4098E45296A4}" type="presParOf" srcId="{4D5B6A82-16B7-4506-AAAC-E95B9D8CB9B9}" destId="{D68448E7-638C-47B7-B8D9-41DD29AA5003}" srcOrd="4" destOrd="0" presId="urn:microsoft.com/office/officeart/2018/5/layout/IconLeafLabelList"/>
    <dgm:cxn modelId="{C7AA279A-1504-4CEB-BAB7-10DBE5440339}" type="presParOf" srcId="{D68448E7-638C-47B7-B8D9-41DD29AA5003}" destId="{6DAE7182-1D42-4A91-8E4F-B690D024E64E}" srcOrd="0" destOrd="0" presId="urn:microsoft.com/office/officeart/2018/5/layout/IconLeafLabelList"/>
    <dgm:cxn modelId="{0CE9A2AC-0EE9-4A3B-A70F-3B04F4752074}" type="presParOf" srcId="{D68448E7-638C-47B7-B8D9-41DD29AA5003}" destId="{8AFF5C73-4330-4559-86BF-260B534F645E}" srcOrd="1" destOrd="0" presId="urn:microsoft.com/office/officeart/2018/5/layout/IconLeafLabelList"/>
    <dgm:cxn modelId="{A0DCC630-1B78-4641-A456-66D220ADC59D}" type="presParOf" srcId="{D68448E7-638C-47B7-B8D9-41DD29AA5003}" destId="{B615C2D4-C3E0-492A-9762-C4320E9A74D4}" srcOrd="2" destOrd="0" presId="urn:microsoft.com/office/officeart/2018/5/layout/IconLeafLabelList"/>
    <dgm:cxn modelId="{12074427-BB43-45BF-8537-7176565C80A1}" type="presParOf" srcId="{D68448E7-638C-47B7-B8D9-41DD29AA5003}" destId="{C41B3A53-FF50-41B1-BD1A-501C7A077F90}"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A77D7-04BD-4BFC-9C07-1D9622FCAD06}">
      <dsp:nvSpPr>
        <dsp:cNvPr id="0" name=""/>
        <dsp:cNvSpPr/>
      </dsp:nvSpPr>
      <dsp:spPr>
        <a:xfrm>
          <a:off x="0" y="2477"/>
          <a:ext cx="7765256" cy="112326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5A9BB9-20C2-45CC-8D5F-C2DB30D99653}">
      <dsp:nvSpPr>
        <dsp:cNvPr id="0" name=""/>
        <dsp:cNvSpPr/>
      </dsp:nvSpPr>
      <dsp:spPr>
        <a:xfrm>
          <a:off x="339787" y="255211"/>
          <a:ext cx="618399" cy="6177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084A564-0D2A-49BE-A2FD-0CAD5F2C462B}">
      <dsp:nvSpPr>
        <dsp:cNvPr id="0" name=""/>
        <dsp:cNvSpPr/>
      </dsp:nvSpPr>
      <dsp:spPr>
        <a:xfrm>
          <a:off x="1297974" y="2477"/>
          <a:ext cx="6447292" cy="1158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94" tIns="122594" rIns="122594" bIns="122594" numCol="1" spcCol="1270" anchor="ctr" anchorCtr="0">
          <a:noAutofit/>
        </a:bodyPr>
        <a:lstStyle/>
        <a:p>
          <a:pPr marL="0" lvl="0" indent="0" algn="l" defTabSz="622300">
            <a:lnSpc>
              <a:spcPct val="90000"/>
            </a:lnSpc>
            <a:spcBef>
              <a:spcPct val="0"/>
            </a:spcBef>
            <a:spcAft>
              <a:spcPct val="35000"/>
            </a:spcAft>
            <a:buNone/>
          </a:pPr>
          <a:r>
            <a:rPr lang="en-US" sz="1400" kern="1200"/>
            <a:t>The writer of "Animal Farm" is the celebrated English author George Orwell. Born as Eric Arthur Blair on June 25, 1903, in Motihari, India, Orwell is widely regarded as one of the most influential and important writers of the 20th century. He adopted the pen name George Orwell to avoid embarrassing his family while pursuing a literary career.</a:t>
          </a:r>
        </a:p>
      </dsp:txBody>
      <dsp:txXfrm>
        <a:off x="1297974" y="2477"/>
        <a:ext cx="6447292" cy="1158366"/>
      </dsp:txXfrm>
    </dsp:sp>
    <dsp:sp modelId="{E7519764-DB4D-475D-AA7D-22E6C85750DD}">
      <dsp:nvSpPr>
        <dsp:cNvPr id="0" name=""/>
        <dsp:cNvSpPr/>
      </dsp:nvSpPr>
      <dsp:spPr>
        <a:xfrm>
          <a:off x="0" y="1450435"/>
          <a:ext cx="7765256" cy="112326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5939DB-8E95-4C96-8861-8E270948362B}">
      <dsp:nvSpPr>
        <dsp:cNvPr id="0" name=""/>
        <dsp:cNvSpPr/>
      </dsp:nvSpPr>
      <dsp:spPr>
        <a:xfrm>
          <a:off x="339787" y="1703169"/>
          <a:ext cx="618399" cy="6177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DCEF6E0-AF69-4E8E-90E7-7FACD3143F3F}">
      <dsp:nvSpPr>
        <dsp:cNvPr id="0" name=""/>
        <dsp:cNvSpPr/>
      </dsp:nvSpPr>
      <dsp:spPr>
        <a:xfrm>
          <a:off x="1297974" y="1450435"/>
          <a:ext cx="6447292" cy="1158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94" tIns="122594" rIns="122594" bIns="122594" numCol="1" spcCol="1270" anchor="ctr" anchorCtr="0">
          <a:noAutofit/>
        </a:bodyPr>
        <a:lstStyle/>
        <a:p>
          <a:pPr marL="0" lvl="0" indent="0" algn="l" defTabSz="622300">
            <a:lnSpc>
              <a:spcPct val="90000"/>
            </a:lnSpc>
            <a:spcBef>
              <a:spcPct val="0"/>
            </a:spcBef>
            <a:spcAft>
              <a:spcPct val="35000"/>
            </a:spcAft>
            <a:buNone/>
          </a:pPr>
          <a:r>
            <a:rPr lang="en-US" sz="1400" kern="1200"/>
            <a:t>Orwell's writing style is characterized by its clarity, simplicity, and political consciousness. He was deeply committed to social justice and used his works to critique political ideologies and totalitarian regimes. Orwell's experiences as a British colonial officer in Burma, as well as his time living among the working class in England, profoundly influenced his writing.</a:t>
          </a:r>
        </a:p>
      </dsp:txBody>
      <dsp:txXfrm>
        <a:off x="1297974" y="1450435"/>
        <a:ext cx="6447292" cy="1158366"/>
      </dsp:txXfrm>
    </dsp:sp>
    <dsp:sp modelId="{211AE9CB-6D23-471A-83EF-0D19F3ADBDD4}">
      <dsp:nvSpPr>
        <dsp:cNvPr id="0" name=""/>
        <dsp:cNvSpPr/>
      </dsp:nvSpPr>
      <dsp:spPr>
        <a:xfrm>
          <a:off x="0" y="2898393"/>
          <a:ext cx="7765256" cy="112326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0C19B3-8492-48F3-839D-5CD52FD7FA83}">
      <dsp:nvSpPr>
        <dsp:cNvPr id="0" name=""/>
        <dsp:cNvSpPr/>
      </dsp:nvSpPr>
      <dsp:spPr>
        <a:xfrm>
          <a:off x="339787" y="3151127"/>
          <a:ext cx="618399" cy="6177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90A8821-4EB9-4182-9B0F-C85E0B1F7AF9}">
      <dsp:nvSpPr>
        <dsp:cNvPr id="0" name=""/>
        <dsp:cNvSpPr/>
      </dsp:nvSpPr>
      <dsp:spPr>
        <a:xfrm>
          <a:off x="1297974" y="2898393"/>
          <a:ext cx="6447292" cy="1158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94" tIns="122594" rIns="122594" bIns="122594" numCol="1" spcCol="1270" anchor="ctr" anchorCtr="0">
          <a:noAutofit/>
        </a:bodyPr>
        <a:lstStyle/>
        <a:p>
          <a:pPr marL="0" lvl="0" indent="0" algn="l" defTabSz="622300">
            <a:lnSpc>
              <a:spcPct val="90000"/>
            </a:lnSpc>
            <a:spcBef>
              <a:spcPct val="0"/>
            </a:spcBef>
            <a:spcAft>
              <a:spcPct val="35000"/>
            </a:spcAft>
            <a:buNone/>
          </a:pPr>
          <a:r>
            <a:rPr lang="en-US" sz="1400" kern="1200"/>
            <a:t>Some of his most renowned works include "Animal Farm" (1945), a satirical allegory that critiques the rise of totalitarianism using farm animals as characters, and "1984" (1949), a dystopian novel that explores the dangers of an oppressive surveillance state.</a:t>
          </a:r>
        </a:p>
      </dsp:txBody>
      <dsp:txXfrm>
        <a:off x="1297974" y="2898393"/>
        <a:ext cx="6447292" cy="11583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36658-E582-4A8F-B631-B67356E9880B}">
      <dsp:nvSpPr>
        <dsp:cNvPr id="0" name=""/>
        <dsp:cNvSpPr/>
      </dsp:nvSpPr>
      <dsp:spPr>
        <a:xfrm>
          <a:off x="0" y="469349"/>
          <a:ext cx="7765256" cy="14080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AF0047-807E-4C1C-BEC9-1077552FB01F}">
      <dsp:nvSpPr>
        <dsp:cNvPr id="0" name=""/>
        <dsp:cNvSpPr/>
      </dsp:nvSpPr>
      <dsp:spPr>
        <a:xfrm>
          <a:off x="425934" y="786160"/>
          <a:ext cx="774426" cy="7744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FE95EB4-3D49-4953-9231-68D8791B8C26}">
      <dsp:nvSpPr>
        <dsp:cNvPr id="0" name=""/>
        <dsp:cNvSpPr/>
      </dsp:nvSpPr>
      <dsp:spPr>
        <a:xfrm>
          <a:off x="1626295" y="469349"/>
          <a:ext cx="6138960" cy="1408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018" tIns="149018" rIns="149018" bIns="149018" numCol="1" spcCol="1270" anchor="ctr" anchorCtr="0">
          <a:noAutofit/>
        </a:bodyPr>
        <a:lstStyle/>
        <a:p>
          <a:pPr marL="0" lvl="0" indent="0" algn="l" defTabSz="622300">
            <a:lnSpc>
              <a:spcPct val="90000"/>
            </a:lnSpc>
            <a:spcBef>
              <a:spcPct val="0"/>
            </a:spcBef>
            <a:spcAft>
              <a:spcPct val="35000"/>
            </a:spcAft>
            <a:buNone/>
          </a:pPr>
          <a:r>
            <a:rPr lang="en-US" sz="1400" kern="1200"/>
            <a:t>Orwell's writings often tackle themes such as the abuse of power, the importance of truth and language, the dangers of propaganda, and the struggle for individual freedom. His ability to weave powerful and thought-provoking narratives made him a significant voice in the literary world.</a:t>
          </a:r>
        </a:p>
      </dsp:txBody>
      <dsp:txXfrm>
        <a:off x="1626295" y="469349"/>
        <a:ext cx="6138960" cy="1408047"/>
      </dsp:txXfrm>
    </dsp:sp>
    <dsp:sp modelId="{8864E650-9A53-4382-BFFE-5300DA6DCB8D}">
      <dsp:nvSpPr>
        <dsp:cNvPr id="0" name=""/>
        <dsp:cNvSpPr/>
      </dsp:nvSpPr>
      <dsp:spPr>
        <a:xfrm>
          <a:off x="0" y="2181839"/>
          <a:ext cx="7765256" cy="14080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48B3A6-757A-43E5-B120-0650BCD408AB}">
      <dsp:nvSpPr>
        <dsp:cNvPr id="0" name=""/>
        <dsp:cNvSpPr/>
      </dsp:nvSpPr>
      <dsp:spPr>
        <a:xfrm>
          <a:off x="425934" y="2498650"/>
          <a:ext cx="774426" cy="7744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67B8C54-82BC-46B5-90BA-BD6B4374B942}">
      <dsp:nvSpPr>
        <dsp:cNvPr id="0" name=""/>
        <dsp:cNvSpPr/>
      </dsp:nvSpPr>
      <dsp:spPr>
        <a:xfrm>
          <a:off x="1626295" y="2181839"/>
          <a:ext cx="6138960" cy="1408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018" tIns="149018" rIns="149018" bIns="149018" numCol="1" spcCol="1270" anchor="ctr" anchorCtr="0">
          <a:noAutofit/>
        </a:bodyPr>
        <a:lstStyle/>
        <a:p>
          <a:pPr marL="0" lvl="0" indent="0" algn="l" defTabSz="622300">
            <a:lnSpc>
              <a:spcPct val="90000"/>
            </a:lnSpc>
            <a:spcBef>
              <a:spcPct val="0"/>
            </a:spcBef>
            <a:spcAft>
              <a:spcPct val="35000"/>
            </a:spcAft>
            <a:buNone/>
          </a:pPr>
          <a:r>
            <a:rPr lang="en-US" sz="1400" kern="1200"/>
            <a:t>Sadly, George Orwell's life was cut short by tuberculosis, and he passed away on January 21, 1950, at the age of 46. Despite his relatively short life, his literary contributions have left a lasting impact on literature and continue to be widely read and studied to this day. Orwell's insightful and prophetic writings have solidified his position as an enduring and influential figure in the world of literature and social commentary.</a:t>
          </a:r>
        </a:p>
      </dsp:txBody>
      <dsp:txXfrm>
        <a:off x="1626295" y="2181839"/>
        <a:ext cx="6138960" cy="14080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CB99B-9DFA-44BD-AEBD-1B8D6A554AB6}">
      <dsp:nvSpPr>
        <dsp:cNvPr id="0" name=""/>
        <dsp:cNvSpPr/>
      </dsp:nvSpPr>
      <dsp:spPr>
        <a:xfrm>
          <a:off x="0" y="0"/>
          <a:ext cx="6600467" cy="1826656"/>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Animal Farm" is a satirical allegorical novella written by George Orwell, published in 1945. The story is an allegory for the Russian Revolution and the subsequent emergence of the Soviet Union under Joseph Stalin's rule. It critiques the dangers of totalitarianism, the abuse of power, and the manipulation of language and propaganda.</a:t>
          </a:r>
        </a:p>
      </dsp:txBody>
      <dsp:txXfrm>
        <a:off x="53501" y="53501"/>
        <a:ext cx="4712475" cy="1719654"/>
      </dsp:txXfrm>
    </dsp:sp>
    <dsp:sp modelId="{B072A945-641F-4EE0-9C88-961C2A3B866A}">
      <dsp:nvSpPr>
        <dsp:cNvPr id="0" name=""/>
        <dsp:cNvSpPr/>
      </dsp:nvSpPr>
      <dsp:spPr>
        <a:xfrm>
          <a:off x="1164788" y="2232580"/>
          <a:ext cx="6600467" cy="1826656"/>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The plot of "Animal Farm" revolves around the animals of Manor Farm, who are fed up with the oppressive and neglectful rule of their human farmer, Mr. Jones. Led by the pigs, specifically Old Major, Snowball, and Napoleon, the animals stage a rebellion and successfully overthrow Mr. Jones. They rename the farm "Animal Farm" and establish a set of principles called the Seven Commandments, which promote equality and a society where all animals are free and equal.</a:t>
          </a:r>
        </a:p>
      </dsp:txBody>
      <dsp:txXfrm>
        <a:off x="1218289" y="2286081"/>
        <a:ext cx="4141350" cy="1719654"/>
      </dsp:txXfrm>
    </dsp:sp>
    <dsp:sp modelId="{CBEE6CDB-F4FD-4193-A8A0-193B634A2914}">
      <dsp:nvSpPr>
        <dsp:cNvPr id="0" name=""/>
        <dsp:cNvSpPr/>
      </dsp:nvSpPr>
      <dsp:spPr>
        <a:xfrm>
          <a:off x="5413140" y="1435955"/>
          <a:ext cx="1187326" cy="1187326"/>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680288" y="1435955"/>
        <a:ext cx="653030" cy="893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C83F8-2DD9-4980-BF09-08D7363FF58E}">
      <dsp:nvSpPr>
        <dsp:cNvPr id="0" name=""/>
        <dsp:cNvSpPr/>
      </dsp:nvSpPr>
      <dsp:spPr>
        <a:xfrm>
          <a:off x="1012504" y="428423"/>
          <a:ext cx="1589625" cy="1589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6A6208-9ABC-4B61-839A-BBED83AF4A2D}">
      <dsp:nvSpPr>
        <dsp:cNvPr id="0" name=""/>
        <dsp:cNvSpPr/>
      </dsp:nvSpPr>
      <dsp:spPr>
        <a:xfrm>
          <a:off x="41067" y="2498356"/>
          <a:ext cx="3532500" cy="113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Initially, the farm prospers under the leadership of Snowball and Napoleon. Snowball, an eloquent and charismatic pig, introduces various innovations and improvements for the welfare of the animals. He also proposes the construction of a windmill to generate electricity for the farm, promising it will improve their lives.</a:t>
          </a:r>
        </a:p>
      </dsp:txBody>
      <dsp:txXfrm>
        <a:off x="41067" y="2498356"/>
        <a:ext cx="3532500" cy="1131970"/>
      </dsp:txXfrm>
    </dsp:sp>
    <dsp:sp modelId="{3C277B18-4EC7-48A5-A3F1-DFBE9F51A3AB}">
      <dsp:nvSpPr>
        <dsp:cNvPr id="0" name=""/>
        <dsp:cNvSpPr/>
      </dsp:nvSpPr>
      <dsp:spPr>
        <a:xfrm>
          <a:off x="5163192" y="428423"/>
          <a:ext cx="1589625" cy="1589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46EB70-45C4-4E05-96F4-C99AD70DA37A}">
      <dsp:nvSpPr>
        <dsp:cNvPr id="0" name=""/>
        <dsp:cNvSpPr/>
      </dsp:nvSpPr>
      <dsp:spPr>
        <a:xfrm>
          <a:off x="4191754" y="2498356"/>
          <a:ext cx="3532500" cy="113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However, as time passes, Snowball and Napoleon's ideals diverge. Snowball represents the more idealistic and visionary leader, while Napoleon is cunning, manipulative, and power-hungry. During a heated debate about the windmill, Napoleon summons a pack of dogs he has secretly raised to chase Snowball away, solidifying his control over the farm.</a:t>
          </a:r>
        </a:p>
      </dsp:txBody>
      <dsp:txXfrm>
        <a:off x="4191754" y="2498356"/>
        <a:ext cx="3532500" cy="11319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8519B-F456-42CB-9630-16294D0FC78F}">
      <dsp:nvSpPr>
        <dsp:cNvPr id="0" name=""/>
        <dsp:cNvSpPr/>
      </dsp:nvSpPr>
      <dsp:spPr>
        <a:xfrm>
          <a:off x="1853285" y="0"/>
          <a:ext cx="4058751" cy="4058751"/>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ED8A5F-1E8A-4667-A81B-6923CE58184F}">
      <dsp:nvSpPr>
        <dsp:cNvPr id="0" name=""/>
        <dsp:cNvSpPr/>
      </dsp:nvSpPr>
      <dsp:spPr>
        <a:xfrm>
          <a:off x="2238866" y="385581"/>
          <a:ext cx="1582912" cy="158291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Boxer: A loyal and strong cart-horse, Boxer is one of the most dedicated and hardworking animals on the farm. He blindly supports Napoleon and the pigs, often repeating the mantra, "I will work harder." Despite his loyalty, Boxer is ultimately betrayed and sold to the knacker when he becomes injured and unable to work.</a:t>
          </a:r>
        </a:p>
      </dsp:txBody>
      <dsp:txXfrm>
        <a:off x="2316137" y="462852"/>
        <a:ext cx="1428370" cy="1428370"/>
      </dsp:txXfrm>
    </dsp:sp>
    <dsp:sp modelId="{43F1BC0D-5E93-4D21-B846-39A12AC29F86}">
      <dsp:nvSpPr>
        <dsp:cNvPr id="0" name=""/>
        <dsp:cNvSpPr/>
      </dsp:nvSpPr>
      <dsp:spPr>
        <a:xfrm>
          <a:off x="3943542" y="385581"/>
          <a:ext cx="1582912" cy="158291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Squealer: A small, persuasive pig, Squealer is Napoleon's chief propagandist. He uses his eloquence and cunning to manipulate and justify the actions of the pigs, altering the Commandments and deceiving the other animals to maintain the pigs' control.</a:t>
          </a:r>
        </a:p>
      </dsp:txBody>
      <dsp:txXfrm>
        <a:off x="4020813" y="462852"/>
        <a:ext cx="1428370" cy="1428370"/>
      </dsp:txXfrm>
    </dsp:sp>
    <dsp:sp modelId="{A4C06C68-7DF2-48BA-AB54-58AB32F3C69D}">
      <dsp:nvSpPr>
        <dsp:cNvPr id="0" name=""/>
        <dsp:cNvSpPr/>
      </dsp:nvSpPr>
      <dsp:spPr>
        <a:xfrm>
          <a:off x="2238866" y="2090256"/>
          <a:ext cx="1582912" cy="158291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Benjamin: A cynical and wise donkey, Benjamin is one of the oldest animals on the farm. He is skeptical of the revolution and remains aloof throughout the novella. Despite his intelligence, he chooses not to act and becomes a passive observer of the unfolding events.</a:t>
          </a:r>
        </a:p>
      </dsp:txBody>
      <dsp:txXfrm>
        <a:off x="2316137" y="2167527"/>
        <a:ext cx="1428370" cy="1428370"/>
      </dsp:txXfrm>
    </dsp:sp>
    <dsp:sp modelId="{E5E2847F-B0F6-432E-923F-0CB095A4C379}">
      <dsp:nvSpPr>
        <dsp:cNvPr id="0" name=""/>
        <dsp:cNvSpPr/>
      </dsp:nvSpPr>
      <dsp:spPr>
        <a:xfrm>
          <a:off x="3943542" y="2090256"/>
          <a:ext cx="1582912" cy="158291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Mollie: A white mare, Mollie is a vain and materialistic animal who is more interested in her appearance and creature comforts than in the ideals of Animal Farm. She represents the privileged class who abandon the revolution for personal gain.</a:t>
          </a:r>
        </a:p>
      </dsp:txBody>
      <dsp:txXfrm>
        <a:off x="4020813" y="2167527"/>
        <a:ext cx="1428370" cy="14283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617A9-DD1C-4C0B-BF9A-25AC59AEBE66}">
      <dsp:nvSpPr>
        <dsp:cNvPr id="0" name=""/>
        <dsp:cNvSpPr/>
      </dsp:nvSpPr>
      <dsp:spPr>
        <a:xfrm>
          <a:off x="469377" y="300278"/>
          <a:ext cx="1406812" cy="14068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88DBD4-3B3F-4A40-ACE3-FE7AEAA3633D}">
      <dsp:nvSpPr>
        <dsp:cNvPr id="0" name=""/>
        <dsp:cNvSpPr/>
      </dsp:nvSpPr>
      <dsp:spPr>
        <a:xfrm>
          <a:off x="769190" y="600090"/>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0D3176E-F278-4449-8BA8-ADF272A12EAD}">
      <dsp:nvSpPr>
        <dsp:cNvPr id="0" name=""/>
        <dsp:cNvSpPr/>
      </dsp:nvSpPr>
      <dsp:spPr>
        <a:xfrm>
          <a:off x="19659" y="2145278"/>
          <a:ext cx="2306250" cy="145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Mr. Jones: The negligent and irresponsible human farmer who originally owns Manor Farm. His mistreatment of the animals and failure to provide for them serves as a catalyst for the rebellion.</a:t>
          </a:r>
        </a:p>
      </dsp:txBody>
      <dsp:txXfrm>
        <a:off x="19659" y="2145278"/>
        <a:ext cx="2306250" cy="1452812"/>
      </dsp:txXfrm>
    </dsp:sp>
    <dsp:sp modelId="{73A14BB6-3B1E-40DC-B344-5F61C7BCCABE}">
      <dsp:nvSpPr>
        <dsp:cNvPr id="0" name=""/>
        <dsp:cNvSpPr/>
      </dsp:nvSpPr>
      <dsp:spPr>
        <a:xfrm>
          <a:off x="3179221" y="300278"/>
          <a:ext cx="1406812" cy="14068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923A6C-3B84-4F4B-BB63-BB2147EE746C}">
      <dsp:nvSpPr>
        <dsp:cNvPr id="0" name=""/>
        <dsp:cNvSpPr/>
      </dsp:nvSpPr>
      <dsp:spPr>
        <a:xfrm>
          <a:off x="3479034" y="600090"/>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232283-F14D-4A95-BB79-FF42AD15E7BA}">
      <dsp:nvSpPr>
        <dsp:cNvPr id="0" name=""/>
        <dsp:cNvSpPr/>
      </dsp:nvSpPr>
      <dsp:spPr>
        <a:xfrm>
          <a:off x="2729503" y="2145278"/>
          <a:ext cx="2306250" cy="145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Mr. Frederick and Mr. Pilkington: The neighboring human farmers with whom Napoleon makes alliances. They represent the capitalist and imperialist powers that the pigs compromise with to further their interests.</a:t>
          </a:r>
        </a:p>
      </dsp:txBody>
      <dsp:txXfrm>
        <a:off x="2729503" y="2145278"/>
        <a:ext cx="2306250" cy="1452812"/>
      </dsp:txXfrm>
    </dsp:sp>
    <dsp:sp modelId="{6DAE7182-1D42-4A91-8E4F-B690D024E64E}">
      <dsp:nvSpPr>
        <dsp:cNvPr id="0" name=""/>
        <dsp:cNvSpPr/>
      </dsp:nvSpPr>
      <dsp:spPr>
        <a:xfrm>
          <a:off x="5889065" y="300278"/>
          <a:ext cx="1406812" cy="14068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FF5C73-4330-4559-86BF-260B534F645E}">
      <dsp:nvSpPr>
        <dsp:cNvPr id="0" name=""/>
        <dsp:cNvSpPr/>
      </dsp:nvSpPr>
      <dsp:spPr>
        <a:xfrm>
          <a:off x="6188878" y="600090"/>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1B3A53-FF50-41B1-BD1A-501C7A077F90}">
      <dsp:nvSpPr>
        <dsp:cNvPr id="0" name=""/>
        <dsp:cNvSpPr/>
      </dsp:nvSpPr>
      <dsp:spPr>
        <a:xfrm>
          <a:off x="5439346" y="2145278"/>
          <a:ext cx="2306250" cy="145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The Dogs: A pack of fierce dogs raised by Napoleon to act as his enforcers and intimidate the other animals. They represent the secret police and the brutal force used by totalitarian regimes to maintain control.</a:t>
          </a:r>
        </a:p>
      </dsp:txBody>
      <dsp:txXfrm>
        <a:off x="5439346" y="2145278"/>
        <a:ext cx="2306250" cy="145281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A33BF8-8F78-4825-AE61-50D45A93E98D}"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0D28D-5A28-4C94-A506-B87B156F1676}" type="slidenum">
              <a:rPr lang="en-US" smtClean="0"/>
              <a:t>‹#›</a:t>
            </a:fld>
            <a:endParaRPr lang="en-US"/>
          </a:p>
        </p:txBody>
      </p:sp>
    </p:spTree>
    <p:extLst>
      <p:ext uri="{BB962C8B-B14F-4D97-AF65-F5344CB8AC3E}">
        <p14:creationId xmlns:p14="http://schemas.microsoft.com/office/powerpoint/2010/main" val="190709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A33BF8-8F78-4825-AE61-50D45A93E98D}"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0D28D-5A28-4C94-A506-B87B156F1676}" type="slidenum">
              <a:rPr lang="en-US" smtClean="0"/>
              <a:t>‹#›</a:t>
            </a:fld>
            <a:endParaRPr lang="en-US"/>
          </a:p>
        </p:txBody>
      </p:sp>
    </p:spTree>
    <p:extLst>
      <p:ext uri="{BB962C8B-B14F-4D97-AF65-F5344CB8AC3E}">
        <p14:creationId xmlns:p14="http://schemas.microsoft.com/office/powerpoint/2010/main" val="2652561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A33BF8-8F78-4825-AE61-50D45A93E98D}"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0D28D-5A28-4C94-A506-B87B156F1676}" type="slidenum">
              <a:rPr lang="en-US" smtClean="0"/>
              <a:t>‹#›</a:t>
            </a:fld>
            <a:endParaRPr lang="en-US"/>
          </a:p>
        </p:txBody>
      </p:sp>
    </p:spTree>
    <p:extLst>
      <p:ext uri="{BB962C8B-B14F-4D97-AF65-F5344CB8AC3E}">
        <p14:creationId xmlns:p14="http://schemas.microsoft.com/office/powerpoint/2010/main" val="227733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A33BF8-8F78-4825-AE61-50D45A93E98D}"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0D28D-5A28-4C94-A506-B87B156F1676}" type="slidenum">
              <a:rPr lang="en-US" smtClean="0"/>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60701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A33BF8-8F78-4825-AE61-50D45A93E98D}"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0D28D-5A28-4C94-A506-B87B156F1676}" type="slidenum">
              <a:rPr lang="en-US" smtClean="0"/>
              <a:t>‹#›</a:t>
            </a:fld>
            <a:endParaRPr lang="en-US"/>
          </a:p>
        </p:txBody>
      </p:sp>
    </p:spTree>
    <p:extLst>
      <p:ext uri="{BB962C8B-B14F-4D97-AF65-F5344CB8AC3E}">
        <p14:creationId xmlns:p14="http://schemas.microsoft.com/office/powerpoint/2010/main" val="797019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6A33BF8-8F78-4825-AE61-50D45A93E98D}" type="datetimeFigureOut">
              <a:rPr lang="en-US" smtClean="0"/>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00D28D-5A28-4C94-A506-B87B156F1676}" type="slidenum">
              <a:rPr lang="en-US" smtClean="0"/>
              <a:t>‹#›</a:t>
            </a:fld>
            <a:endParaRPr lang="en-US"/>
          </a:p>
        </p:txBody>
      </p:sp>
    </p:spTree>
    <p:extLst>
      <p:ext uri="{BB962C8B-B14F-4D97-AF65-F5344CB8AC3E}">
        <p14:creationId xmlns:p14="http://schemas.microsoft.com/office/powerpoint/2010/main" val="3924807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6A33BF8-8F78-4825-AE61-50D45A93E98D}" type="datetimeFigureOut">
              <a:rPr lang="en-US" smtClean="0"/>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00D28D-5A28-4C94-A506-B87B156F1676}" type="slidenum">
              <a:rPr lang="en-US" smtClean="0"/>
              <a:t>‹#›</a:t>
            </a:fld>
            <a:endParaRPr lang="en-US"/>
          </a:p>
        </p:txBody>
      </p:sp>
    </p:spTree>
    <p:extLst>
      <p:ext uri="{BB962C8B-B14F-4D97-AF65-F5344CB8AC3E}">
        <p14:creationId xmlns:p14="http://schemas.microsoft.com/office/powerpoint/2010/main" val="2862266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A33BF8-8F78-4825-AE61-50D45A93E98D}"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0D28D-5A28-4C94-A506-B87B156F1676}" type="slidenum">
              <a:rPr lang="en-US" smtClean="0"/>
              <a:t>‹#›</a:t>
            </a:fld>
            <a:endParaRPr lang="en-US"/>
          </a:p>
        </p:txBody>
      </p:sp>
    </p:spTree>
    <p:extLst>
      <p:ext uri="{BB962C8B-B14F-4D97-AF65-F5344CB8AC3E}">
        <p14:creationId xmlns:p14="http://schemas.microsoft.com/office/powerpoint/2010/main" val="994733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A33BF8-8F78-4825-AE61-50D45A93E98D}"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0D28D-5A28-4C94-A506-B87B156F1676}" type="slidenum">
              <a:rPr lang="en-US" smtClean="0"/>
              <a:t>‹#›</a:t>
            </a:fld>
            <a:endParaRPr lang="en-US"/>
          </a:p>
        </p:txBody>
      </p:sp>
    </p:spTree>
    <p:extLst>
      <p:ext uri="{BB962C8B-B14F-4D97-AF65-F5344CB8AC3E}">
        <p14:creationId xmlns:p14="http://schemas.microsoft.com/office/powerpoint/2010/main" val="1470642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A33BF8-8F78-4825-AE61-50D45A93E98D}"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0D28D-5A28-4C94-A506-B87B156F1676}" type="slidenum">
              <a:rPr lang="en-US" smtClean="0"/>
              <a:t>‹#›</a:t>
            </a:fld>
            <a:endParaRPr lang="en-US"/>
          </a:p>
        </p:txBody>
      </p:sp>
    </p:spTree>
    <p:extLst>
      <p:ext uri="{BB962C8B-B14F-4D97-AF65-F5344CB8AC3E}">
        <p14:creationId xmlns:p14="http://schemas.microsoft.com/office/powerpoint/2010/main" val="4287670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A33BF8-8F78-4825-AE61-50D45A93E98D}"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0D28D-5A28-4C94-A506-B87B156F1676}" type="slidenum">
              <a:rPr lang="en-US" smtClean="0"/>
              <a:t>‹#›</a:t>
            </a:fld>
            <a:endParaRPr lang="en-US"/>
          </a:p>
        </p:txBody>
      </p:sp>
    </p:spTree>
    <p:extLst>
      <p:ext uri="{BB962C8B-B14F-4D97-AF65-F5344CB8AC3E}">
        <p14:creationId xmlns:p14="http://schemas.microsoft.com/office/powerpoint/2010/main" val="2719853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A33BF8-8F78-4825-AE61-50D45A93E98D}"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0D28D-5A28-4C94-A506-B87B156F1676}" type="slidenum">
              <a:rPr lang="en-US" smtClean="0"/>
              <a:t>‹#›</a:t>
            </a:fld>
            <a:endParaRPr lang="en-US"/>
          </a:p>
        </p:txBody>
      </p:sp>
    </p:spTree>
    <p:extLst>
      <p:ext uri="{BB962C8B-B14F-4D97-AF65-F5344CB8AC3E}">
        <p14:creationId xmlns:p14="http://schemas.microsoft.com/office/powerpoint/2010/main" val="269091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A33BF8-8F78-4825-AE61-50D45A93E98D}" type="datetimeFigureOut">
              <a:rPr lang="en-US" smtClean="0"/>
              <a:t>8/10/2023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00D28D-5A28-4C94-A506-B87B156F1676}" type="slidenum">
              <a:rPr lang="en-US" smtClean="0"/>
              <a:t>‹#›</a:t>
            </a:fld>
            <a:endParaRPr lang="en-US"/>
          </a:p>
        </p:txBody>
      </p:sp>
    </p:spTree>
    <p:extLst>
      <p:ext uri="{BB962C8B-B14F-4D97-AF65-F5344CB8AC3E}">
        <p14:creationId xmlns:p14="http://schemas.microsoft.com/office/powerpoint/2010/main" val="2996146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A33BF8-8F78-4825-AE61-50D45A93E98D}" type="datetimeFigureOut">
              <a:rPr lang="en-US" smtClean="0"/>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00D28D-5A28-4C94-A506-B87B156F1676}" type="slidenum">
              <a:rPr lang="en-US" smtClean="0"/>
              <a:t>‹#›</a:t>
            </a:fld>
            <a:endParaRPr lang="en-US"/>
          </a:p>
        </p:txBody>
      </p:sp>
    </p:spTree>
    <p:extLst>
      <p:ext uri="{BB962C8B-B14F-4D97-AF65-F5344CB8AC3E}">
        <p14:creationId xmlns:p14="http://schemas.microsoft.com/office/powerpoint/2010/main" val="127224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A33BF8-8F78-4825-AE61-50D45A93E98D}" type="datetimeFigureOut">
              <a:rPr lang="en-US" smtClean="0"/>
              <a:t>8/10/2023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00D28D-5A28-4C94-A506-B87B156F1676}" type="slidenum">
              <a:rPr lang="en-US" smtClean="0"/>
              <a:t>‹#›</a:t>
            </a:fld>
            <a:endParaRPr lang="en-US"/>
          </a:p>
        </p:txBody>
      </p:sp>
    </p:spTree>
    <p:extLst>
      <p:ext uri="{BB962C8B-B14F-4D97-AF65-F5344CB8AC3E}">
        <p14:creationId xmlns:p14="http://schemas.microsoft.com/office/powerpoint/2010/main" val="256710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A33BF8-8F78-4825-AE61-50D45A93E98D}"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0D28D-5A28-4C94-A506-B87B156F1676}" type="slidenum">
              <a:rPr lang="en-US" smtClean="0"/>
              <a:t>‹#›</a:t>
            </a:fld>
            <a:endParaRPr lang="en-US"/>
          </a:p>
        </p:txBody>
      </p:sp>
    </p:spTree>
    <p:extLst>
      <p:ext uri="{BB962C8B-B14F-4D97-AF65-F5344CB8AC3E}">
        <p14:creationId xmlns:p14="http://schemas.microsoft.com/office/powerpoint/2010/main" val="1301366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A33BF8-8F78-4825-AE61-50D45A93E98D}"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0D28D-5A28-4C94-A506-B87B156F1676}" type="slidenum">
              <a:rPr lang="en-US" smtClean="0"/>
              <a:t>‹#›</a:t>
            </a:fld>
            <a:endParaRPr lang="en-US"/>
          </a:p>
        </p:txBody>
      </p:sp>
    </p:spTree>
    <p:extLst>
      <p:ext uri="{BB962C8B-B14F-4D97-AF65-F5344CB8AC3E}">
        <p14:creationId xmlns:p14="http://schemas.microsoft.com/office/powerpoint/2010/main" val="153042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6A33BF8-8F78-4825-AE61-50D45A93E98D}" type="datetimeFigureOut">
              <a:rPr lang="en-US" smtClean="0"/>
              <a:t>8/10/2023</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000D28D-5A28-4C94-A506-B87B156F1676}" type="slidenum">
              <a:rPr lang="en-US" smtClean="0"/>
              <a:t>‹#›</a:t>
            </a:fld>
            <a:endParaRPr lang="en-US"/>
          </a:p>
        </p:txBody>
      </p:sp>
    </p:spTree>
    <p:extLst>
      <p:ext uri="{BB962C8B-B14F-4D97-AF65-F5344CB8AC3E}">
        <p14:creationId xmlns:p14="http://schemas.microsoft.com/office/powerpoint/2010/main" val="288482834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4.png"/><Relationship Id="rId7" Type="http://schemas.openxmlformats.org/officeDocument/2006/relationships/diagramColors" Target="../diagrams/colors6.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Lamb on grass">
            <a:extLst>
              <a:ext uri="{FF2B5EF4-FFF2-40B4-BE49-F238E27FC236}">
                <a16:creationId xmlns:a16="http://schemas.microsoft.com/office/drawing/2014/main" id="{41B7F834-F63A-E9C4-07D2-7F07381F8E03}"/>
              </a:ext>
            </a:extLst>
          </p:cNvPr>
          <p:cNvPicPr>
            <a:picLocks noChangeAspect="1"/>
          </p:cNvPicPr>
          <p:nvPr/>
        </p:nvPicPr>
        <p:blipFill rotWithShape="1">
          <a:blip r:embed="rId3">
            <a:alphaModFix amt="40000"/>
          </a:blip>
          <a:srcRect l="8506" r="2493" b="-1"/>
          <a:stretch/>
        </p:blipFill>
        <p:spPr>
          <a:xfrm>
            <a:off x="20" y="10"/>
            <a:ext cx="9143980" cy="6857990"/>
          </a:xfrm>
          <a:prstGeom prst="rect">
            <a:avLst/>
          </a:prstGeom>
        </p:spPr>
      </p:pic>
      <p:sp>
        <p:nvSpPr>
          <p:cNvPr id="2" name="Title 1"/>
          <p:cNvSpPr>
            <a:spLocks noGrp="1"/>
          </p:cNvSpPr>
          <p:nvPr>
            <p:ph type="ctrTitle"/>
          </p:nvPr>
        </p:nvSpPr>
        <p:spPr>
          <a:xfrm>
            <a:off x="1028019" y="1769540"/>
            <a:ext cx="7080026" cy="1828801"/>
          </a:xfrm>
        </p:spPr>
        <p:txBody>
          <a:bodyPr>
            <a:normAutofit/>
          </a:bodyPr>
          <a:lstStyle/>
          <a:p>
            <a:r>
              <a:rPr lang="en-US" dirty="0"/>
              <a:t>Animal Farm</a:t>
            </a:r>
            <a:br>
              <a:rPr lang="en-US" dirty="0"/>
            </a:br>
            <a:endParaRPr lang="en-US" dirty="0"/>
          </a:p>
        </p:txBody>
      </p:sp>
      <p:sp>
        <p:nvSpPr>
          <p:cNvPr id="3" name="Subtitle 2"/>
          <p:cNvSpPr>
            <a:spLocks noGrp="1"/>
          </p:cNvSpPr>
          <p:nvPr>
            <p:ph type="subTitle" idx="1"/>
          </p:nvPr>
        </p:nvSpPr>
        <p:spPr>
          <a:xfrm>
            <a:off x="1028019" y="3598339"/>
            <a:ext cx="7080026" cy="1049867"/>
          </a:xfrm>
        </p:spPr>
        <p:txBody>
          <a:bodyPr>
            <a:normAutofit/>
          </a:bodyPr>
          <a:lstStyle/>
          <a:p>
            <a:r>
              <a:rPr lang="en-US" dirty="0"/>
              <a:t>DR. NIRMALA S. PADMAVAT</a:t>
            </a:r>
          </a:p>
          <a:p>
            <a:r>
              <a:rPr lang="en-US" dirty="0"/>
              <a:t>BA FY NOTES</a:t>
            </a:r>
          </a:p>
          <a:p>
            <a:endParaRPr lang="en-US" dirty="0"/>
          </a:p>
        </p:txBody>
      </p:sp>
    </p:spTree>
    <p:extLst>
      <p:ext uri="{BB962C8B-B14F-4D97-AF65-F5344CB8AC3E}">
        <p14:creationId xmlns:p14="http://schemas.microsoft.com/office/powerpoint/2010/main" val="367630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59620" y="609600"/>
            <a:ext cx="4483554" cy="970450"/>
          </a:xfrm>
        </p:spPr>
        <p:txBody>
          <a:bodyPr>
            <a:normAutofit/>
          </a:bodyPr>
          <a:lstStyle/>
          <a:p>
            <a:r>
              <a:rPr lang="en-US" dirty="0"/>
              <a:t>Chapter 3</a:t>
            </a:r>
          </a:p>
        </p:txBody>
      </p:sp>
      <p:pic>
        <p:nvPicPr>
          <p:cNvPr id="5" name="Picture 4" descr="Piglet on grass">
            <a:extLst>
              <a:ext uri="{FF2B5EF4-FFF2-40B4-BE49-F238E27FC236}">
                <a16:creationId xmlns:a16="http://schemas.microsoft.com/office/drawing/2014/main" id="{E0A4888B-CF95-B83E-CB71-E2076754C15F}"/>
              </a:ext>
            </a:extLst>
          </p:cNvPr>
          <p:cNvPicPr>
            <a:picLocks noChangeAspect="1"/>
          </p:cNvPicPr>
          <p:nvPr/>
        </p:nvPicPr>
        <p:blipFill rotWithShape="1">
          <a:blip r:embed="rId3"/>
          <a:srcRect l="21211" r="45416" b="-2"/>
          <a:stretch/>
        </p:blipFill>
        <p:spPr>
          <a:xfrm>
            <a:off x="-7986" y="1"/>
            <a:ext cx="3428736" cy="6858000"/>
          </a:xfrm>
          <a:prstGeom prst="rect">
            <a:avLst/>
          </a:prstGeom>
        </p:spPr>
      </p:pic>
      <p:sp>
        <p:nvSpPr>
          <p:cNvPr id="3" name="Content Placeholder 2"/>
          <p:cNvSpPr>
            <a:spLocks noGrp="1"/>
          </p:cNvSpPr>
          <p:nvPr>
            <p:ph idx="1"/>
          </p:nvPr>
        </p:nvSpPr>
        <p:spPr>
          <a:xfrm>
            <a:off x="3859620" y="1828801"/>
            <a:ext cx="4483554" cy="3866048"/>
          </a:xfrm>
        </p:spPr>
        <p:txBody>
          <a:bodyPr anchor="ctr">
            <a:normAutofit/>
          </a:bodyPr>
          <a:lstStyle/>
          <a:p>
            <a:r>
              <a:rPr lang="en-US" dirty="0"/>
              <a:t>The pigs, who are more intelligent than the other animals, take charge of organizing the farm. Two pigs, Snowball and Napoleon, emerge as leaders. They teach the animals to read and write, and the farm becomes more productive. Snowball proposes building a windmill to generate electricity for the animals' comfort, but Napoleon opposes the idea.</a:t>
            </a:r>
          </a:p>
          <a:p>
            <a:endParaRPr lang="en-US" dirty="0"/>
          </a:p>
        </p:txBody>
      </p:sp>
      <p:pic>
        <p:nvPicPr>
          <p:cNvPr id="9" name="Picture 8">
            <a:extLst>
              <a:ext uri="{FF2B5EF4-FFF2-40B4-BE49-F238E27FC236}">
                <a16:creationId xmlns:a16="http://schemas.microsoft.com/office/drawing/2014/main" id="{5615904E-7549-40B6-8293-72FB7642CD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Tree>
    <p:extLst>
      <p:ext uri="{BB962C8B-B14F-4D97-AF65-F5344CB8AC3E}">
        <p14:creationId xmlns:p14="http://schemas.microsoft.com/office/powerpoint/2010/main" val="2669480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59620" y="609600"/>
            <a:ext cx="4483554" cy="970450"/>
          </a:xfrm>
        </p:spPr>
        <p:txBody>
          <a:bodyPr>
            <a:normAutofit/>
          </a:bodyPr>
          <a:lstStyle/>
          <a:p>
            <a:r>
              <a:rPr lang="en-US" dirty="0"/>
              <a:t>Chapter 4</a:t>
            </a:r>
          </a:p>
        </p:txBody>
      </p:sp>
      <p:pic>
        <p:nvPicPr>
          <p:cNvPr id="5" name="Picture 4" descr="A herd of horses">
            <a:extLst>
              <a:ext uri="{FF2B5EF4-FFF2-40B4-BE49-F238E27FC236}">
                <a16:creationId xmlns:a16="http://schemas.microsoft.com/office/drawing/2014/main" id="{FA9A1396-8D6B-7139-FD09-39D5426D1F20}"/>
              </a:ext>
            </a:extLst>
          </p:cNvPr>
          <p:cNvPicPr>
            <a:picLocks noChangeAspect="1"/>
          </p:cNvPicPr>
          <p:nvPr/>
        </p:nvPicPr>
        <p:blipFill rotWithShape="1">
          <a:blip r:embed="rId3"/>
          <a:srcRect l="30839" r="38288" b="403"/>
          <a:stretch/>
        </p:blipFill>
        <p:spPr>
          <a:xfrm>
            <a:off x="-7986" y="1"/>
            <a:ext cx="3428736" cy="6858000"/>
          </a:xfrm>
          <a:prstGeom prst="rect">
            <a:avLst/>
          </a:prstGeom>
        </p:spPr>
      </p:pic>
      <p:sp>
        <p:nvSpPr>
          <p:cNvPr id="3" name="Content Placeholder 2"/>
          <p:cNvSpPr>
            <a:spLocks noGrp="1"/>
          </p:cNvSpPr>
          <p:nvPr>
            <p:ph idx="1"/>
          </p:nvPr>
        </p:nvSpPr>
        <p:spPr>
          <a:xfrm>
            <a:off x="3859620" y="1828801"/>
            <a:ext cx="4483554" cy="3866048"/>
          </a:xfrm>
        </p:spPr>
        <p:txBody>
          <a:bodyPr anchor="ctr">
            <a:normAutofit/>
          </a:bodyPr>
          <a:lstStyle/>
          <a:p>
            <a:r>
              <a:rPr lang="en-US" dirty="0"/>
              <a:t>The animals work diligently, but food shortages arise. Napoleon secretly trains a group of dogs, intimidating the other animals into submission. One day, Snowball presents his windmill plans to the animals, and during a heated debate, Napoleon releases the dogs, who chase Snowball away, solidifying Napoleon's control over the farm.</a:t>
            </a:r>
          </a:p>
          <a:p>
            <a:endParaRPr lang="en-US" dirty="0"/>
          </a:p>
        </p:txBody>
      </p:sp>
      <p:pic>
        <p:nvPicPr>
          <p:cNvPr id="9" name="Picture 8">
            <a:extLst>
              <a:ext uri="{FF2B5EF4-FFF2-40B4-BE49-F238E27FC236}">
                <a16:creationId xmlns:a16="http://schemas.microsoft.com/office/drawing/2014/main" id="{5615904E-7549-40B6-8293-72FB7642CD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Tree>
    <p:extLst>
      <p:ext uri="{BB962C8B-B14F-4D97-AF65-F5344CB8AC3E}">
        <p14:creationId xmlns:p14="http://schemas.microsoft.com/office/powerpoint/2010/main" val="3139860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6" y="609599"/>
            <a:ext cx="4483554" cy="1030775"/>
          </a:xfrm>
        </p:spPr>
        <p:txBody>
          <a:bodyPr>
            <a:normAutofit/>
          </a:bodyPr>
          <a:lstStyle/>
          <a:p>
            <a:r>
              <a:rPr lang="en-US" dirty="0"/>
              <a:t>Chapter 5</a:t>
            </a:r>
          </a:p>
        </p:txBody>
      </p:sp>
      <p:sp>
        <p:nvSpPr>
          <p:cNvPr id="3" name="Content Placeholder 2"/>
          <p:cNvSpPr>
            <a:spLocks noGrp="1"/>
          </p:cNvSpPr>
          <p:nvPr>
            <p:ph idx="1"/>
          </p:nvPr>
        </p:nvSpPr>
        <p:spPr>
          <a:xfrm>
            <a:off x="685346" y="1828801"/>
            <a:ext cx="4483554" cy="3866048"/>
          </a:xfrm>
        </p:spPr>
        <p:txBody>
          <a:bodyPr anchor="ctr">
            <a:normAutofit/>
          </a:bodyPr>
          <a:lstStyle/>
          <a:p>
            <a:r>
              <a:rPr lang="en-US" dirty="0"/>
              <a:t>Under Napoleon's rule, Animal Farm faces new challenges and hardships. The pigs gradually take on human-like behaviors and privileges, while the other animals toil harder with less to eat. Napoleon forms an alliance with the neighboring farmers, Mr. Pilkington and Mr. Frederick, and sells timber to them.</a:t>
            </a:r>
          </a:p>
          <a:p>
            <a:endParaRPr lang="en-US" dirty="0"/>
          </a:p>
        </p:txBody>
      </p:sp>
      <p:pic>
        <p:nvPicPr>
          <p:cNvPr id="5" name="Picture 4" descr="Horses running along a path">
            <a:extLst>
              <a:ext uri="{FF2B5EF4-FFF2-40B4-BE49-F238E27FC236}">
                <a16:creationId xmlns:a16="http://schemas.microsoft.com/office/drawing/2014/main" id="{E474BD61-0481-7306-1E54-AA93FF518267}"/>
              </a:ext>
            </a:extLst>
          </p:cNvPr>
          <p:cNvPicPr>
            <a:picLocks noChangeAspect="1"/>
          </p:cNvPicPr>
          <p:nvPr/>
        </p:nvPicPr>
        <p:blipFill rotWithShape="1">
          <a:blip r:embed="rId3"/>
          <a:srcRect l="35860" r="30767" b="-1"/>
          <a:stretch/>
        </p:blipFill>
        <p:spPr>
          <a:xfrm>
            <a:off x="5715263" y="10"/>
            <a:ext cx="3428737" cy="6857990"/>
          </a:xfrm>
          <a:prstGeom prst="rect">
            <a:avLst/>
          </a:prstGeom>
        </p:spPr>
      </p:pic>
      <p:pic>
        <p:nvPicPr>
          <p:cNvPr id="9" name="Picture 8">
            <a:extLst>
              <a:ext uri="{FF2B5EF4-FFF2-40B4-BE49-F238E27FC236}">
                <a16:creationId xmlns:a16="http://schemas.microsoft.com/office/drawing/2014/main" id="{C5418205-ADF0-47E3-8B0C-9A6BC610B2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spTree>
    <p:extLst>
      <p:ext uri="{BB962C8B-B14F-4D97-AF65-F5344CB8AC3E}">
        <p14:creationId xmlns:p14="http://schemas.microsoft.com/office/powerpoint/2010/main" val="1251749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B4525F-1DB8-F844-BD52-2460D7717DA9}"/>
              </a:ext>
            </a:extLst>
          </p:cNvPr>
          <p:cNvPicPr>
            <a:picLocks noChangeAspect="1"/>
          </p:cNvPicPr>
          <p:nvPr/>
        </p:nvPicPr>
        <p:blipFill rotWithShape="1">
          <a:blip r:embed="rId3">
            <a:alphaModFix amt="25000"/>
          </a:blip>
          <a:srcRect l="8173" r="16827"/>
          <a:stretch/>
        </p:blipFill>
        <p:spPr>
          <a:xfrm>
            <a:off x="20" y="10"/>
            <a:ext cx="9143980" cy="6857990"/>
          </a:xfrm>
          <a:prstGeom prst="rect">
            <a:avLst/>
          </a:prstGeom>
        </p:spPr>
      </p:pic>
      <p:sp>
        <p:nvSpPr>
          <p:cNvPr id="2" name="Title 1"/>
          <p:cNvSpPr>
            <a:spLocks noGrp="1"/>
          </p:cNvSpPr>
          <p:nvPr>
            <p:ph type="title"/>
          </p:nvPr>
        </p:nvSpPr>
        <p:spPr>
          <a:xfrm>
            <a:off x="685346" y="609600"/>
            <a:ext cx="7765321" cy="970450"/>
          </a:xfrm>
        </p:spPr>
        <p:txBody>
          <a:bodyPr>
            <a:normAutofit/>
          </a:bodyPr>
          <a:lstStyle/>
          <a:p>
            <a:r>
              <a:rPr lang="en-US" dirty="0"/>
              <a:t>Chapter 6</a:t>
            </a:r>
          </a:p>
        </p:txBody>
      </p:sp>
      <p:sp>
        <p:nvSpPr>
          <p:cNvPr id="3" name="Content Placeholder 2"/>
          <p:cNvSpPr>
            <a:spLocks noGrp="1"/>
          </p:cNvSpPr>
          <p:nvPr>
            <p:ph idx="1"/>
          </p:nvPr>
        </p:nvSpPr>
        <p:spPr>
          <a:xfrm>
            <a:off x="685346" y="1732449"/>
            <a:ext cx="7765321" cy="4058751"/>
          </a:xfrm>
        </p:spPr>
        <p:txBody>
          <a:bodyPr anchor="ctr">
            <a:normAutofit/>
          </a:bodyPr>
          <a:lstStyle/>
          <a:p>
            <a:r>
              <a:rPr lang="en-US" dirty="0"/>
              <a:t>The windmill construction begins, but it's a difficult and exhausting endeavor. Boxer, the hardworking and loyal horse, becomes the driving force behind the construction. The animals face multiple setbacks, and the windmill collapses due to a storm. Napoleon blames Snowball for the sabotage.</a:t>
            </a:r>
          </a:p>
          <a:p>
            <a:endParaRPr lang="en-US" dirty="0"/>
          </a:p>
        </p:txBody>
      </p:sp>
    </p:spTree>
    <p:extLst>
      <p:ext uri="{BB962C8B-B14F-4D97-AF65-F5344CB8AC3E}">
        <p14:creationId xmlns:p14="http://schemas.microsoft.com/office/powerpoint/2010/main" val="101991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descr="Dog under snow">
            <a:extLst>
              <a:ext uri="{FF2B5EF4-FFF2-40B4-BE49-F238E27FC236}">
                <a16:creationId xmlns:a16="http://schemas.microsoft.com/office/drawing/2014/main" id="{6CAA1E17-520E-E640-509E-230DFC97139E}"/>
              </a:ext>
            </a:extLst>
          </p:cNvPr>
          <p:cNvPicPr>
            <a:picLocks noChangeAspect="1"/>
          </p:cNvPicPr>
          <p:nvPr/>
        </p:nvPicPr>
        <p:blipFill rotWithShape="1">
          <a:blip r:embed="rId3">
            <a:duotone>
              <a:prstClr val="black"/>
              <a:schemeClr val="tx2">
                <a:tint val="45000"/>
                <a:satMod val="400000"/>
              </a:schemeClr>
            </a:duotone>
            <a:alphaModFix amt="13000"/>
          </a:blip>
          <a:srcRect/>
          <a:stretch/>
        </p:blipFill>
        <p:spPr>
          <a:xfrm>
            <a:off x="20" y="10"/>
            <a:ext cx="9143980" cy="6857990"/>
          </a:xfrm>
          <a:prstGeom prst="rect">
            <a:avLst/>
          </a:prstGeom>
        </p:spPr>
      </p:pic>
      <p:sp>
        <p:nvSpPr>
          <p:cNvPr id="2" name="Title 1"/>
          <p:cNvSpPr>
            <a:spLocks noGrp="1"/>
          </p:cNvSpPr>
          <p:nvPr>
            <p:ph type="title"/>
          </p:nvPr>
        </p:nvSpPr>
        <p:spPr>
          <a:xfrm>
            <a:off x="685346" y="609600"/>
            <a:ext cx="7765321" cy="970450"/>
          </a:xfrm>
        </p:spPr>
        <p:txBody>
          <a:bodyPr>
            <a:normAutofit/>
          </a:bodyPr>
          <a:lstStyle/>
          <a:p>
            <a:r>
              <a:rPr lang="en-US" dirty="0"/>
              <a:t>Chapter 7</a:t>
            </a:r>
          </a:p>
        </p:txBody>
      </p:sp>
      <p:sp>
        <p:nvSpPr>
          <p:cNvPr id="3" name="Content Placeholder 2"/>
          <p:cNvSpPr>
            <a:spLocks noGrp="1"/>
          </p:cNvSpPr>
          <p:nvPr>
            <p:ph idx="1"/>
          </p:nvPr>
        </p:nvSpPr>
        <p:spPr>
          <a:xfrm>
            <a:off x="685346" y="1732449"/>
            <a:ext cx="7765321" cy="4058751"/>
          </a:xfrm>
        </p:spPr>
        <p:txBody>
          <a:bodyPr anchor="ctr">
            <a:normAutofit/>
          </a:bodyPr>
          <a:lstStyle/>
          <a:p>
            <a:r>
              <a:rPr lang="en-US" dirty="0"/>
              <a:t>Napoleon enacts a series of purges, accusing various animals of being in league with Snowball. They are executed by the dogs. The Commandments are altered to suit the pigs' desires. Squealer, the pigs' propagandist, convinces the other animals that these changes are for the greater good.</a:t>
            </a:r>
          </a:p>
          <a:p>
            <a:endParaRPr lang="en-US" dirty="0"/>
          </a:p>
        </p:txBody>
      </p:sp>
    </p:spTree>
    <p:extLst>
      <p:ext uri="{BB962C8B-B14F-4D97-AF65-F5344CB8AC3E}">
        <p14:creationId xmlns:p14="http://schemas.microsoft.com/office/powerpoint/2010/main" val="3161887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Close-up unopened pill packets">
            <a:extLst>
              <a:ext uri="{FF2B5EF4-FFF2-40B4-BE49-F238E27FC236}">
                <a16:creationId xmlns:a16="http://schemas.microsoft.com/office/drawing/2014/main" id="{532B2187-4E1F-B104-974C-03D81128DEE1}"/>
              </a:ext>
            </a:extLst>
          </p:cNvPr>
          <p:cNvPicPr>
            <a:picLocks noChangeAspect="1"/>
          </p:cNvPicPr>
          <p:nvPr/>
        </p:nvPicPr>
        <p:blipFill rotWithShape="1">
          <a:blip r:embed="rId3">
            <a:alphaModFix amt="25000"/>
          </a:blip>
          <a:srcRect l="9193" r="3141"/>
          <a:stretch/>
        </p:blipFill>
        <p:spPr>
          <a:xfrm>
            <a:off x="20" y="10"/>
            <a:ext cx="9143980" cy="6857990"/>
          </a:xfrm>
          <a:prstGeom prst="rect">
            <a:avLst/>
          </a:prstGeom>
        </p:spPr>
      </p:pic>
      <p:sp>
        <p:nvSpPr>
          <p:cNvPr id="2" name="Title 1"/>
          <p:cNvSpPr>
            <a:spLocks noGrp="1"/>
          </p:cNvSpPr>
          <p:nvPr>
            <p:ph type="title"/>
          </p:nvPr>
        </p:nvSpPr>
        <p:spPr>
          <a:xfrm>
            <a:off x="685346" y="609600"/>
            <a:ext cx="7765321" cy="970450"/>
          </a:xfrm>
        </p:spPr>
        <p:txBody>
          <a:bodyPr>
            <a:normAutofit/>
          </a:bodyPr>
          <a:lstStyle/>
          <a:p>
            <a:r>
              <a:rPr lang="en-US" dirty="0"/>
              <a:t>Chapter 8</a:t>
            </a:r>
          </a:p>
        </p:txBody>
      </p:sp>
      <p:sp>
        <p:nvSpPr>
          <p:cNvPr id="3" name="Content Placeholder 2"/>
          <p:cNvSpPr>
            <a:spLocks noGrp="1"/>
          </p:cNvSpPr>
          <p:nvPr>
            <p:ph idx="1"/>
          </p:nvPr>
        </p:nvSpPr>
        <p:spPr>
          <a:xfrm>
            <a:off x="685346" y="1732449"/>
            <a:ext cx="7765321" cy="4058751"/>
          </a:xfrm>
        </p:spPr>
        <p:txBody>
          <a:bodyPr anchor="ctr">
            <a:normAutofit/>
          </a:bodyPr>
          <a:lstStyle/>
          <a:p>
            <a:r>
              <a:rPr lang="en-US" dirty="0"/>
              <a:t>As the farm faces increasing difficulties and hunger, Napoleon makes deals with humans, compromising the principles of Animalism. The animals work harder but receive fewer benefits. Boxer, now aging and weak, sustains an injury, and Napoleon sells him to the knacker for slaughter.</a:t>
            </a:r>
          </a:p>
          <a:p>
            <a:endParaRPr lang="en-US" dirty="0"/>
          </a:p>
        </p:txBody>
      </p:sp>
    </p:spTree>
    <p:extLst>
      <p:ext uri="{BB962C8B-B14F-4D97-AF65-F5344CB8AC3E}">
        <p14:creationId xmlns:p14="http://schemas.microsoft.com/office/powerpoint/2010/main" val="2692194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6" y="609599"/>
            <a:ext cx="4483554" cy="1030775"/>
          </a:xfrm>
        </p:spPr>
        <p:txBody>
          <a:bodyPr>
            <a:normAutofit/>
          </a:bodyPr>
          <a:lstStyle/>
          <a:p>
            <a:r>
              <a:rPr lang="en-US" dirty="0"/>
              <a:t>Chapter 9</a:t>
            </a:r>
          </a:p>
        </p:txBody>
      </p:sp>
      <p:sp>
        <p:nvSpPr>
          <p:cNvPr id="3" name="Content Placeholder 2"/>
          <p:cNvSpPr>
            <a:spLocks noGrp="1"/>
          </p:cNvSpPr>
          <p:nvPr>
            <p:ph idx="1"/>
          </p:nvPr>
        </p:nvSpPr>
        <p:spPr>
          <a:xfrm>
            <a:off x="685346" y="1828801"/>
            <a:ext cx="4483554" cy="3866048"/>
          </a:xfrm>
        </p:spPr>
        <p:txBody>
          <a:bodyPr anchor="ctr">
            <a:normAutofit/>
          </a:bodyPr>
          <a:lstStyle/>
          <a:p>
            <a:r>
              <a:rPr lang="en-US" dirty="0"/>
              <a:t>The pigs, except for Squealer and Napoleon, are revealed to be living luxurious lives in the farmhouse. They entertain human guests and adopt human vices. Squealer manipulates the Commandments, and the animals can no longer differentiate between the pigs and humans.</a:t>
            </a:r>
          </a:p>
          <a:p>
            <a:endParaRPr lang="en-US" dirty="0"/>
          </a:p>
        </p:txBody>
      </p:sp>
      <p:pic>
        <p:nvPicPr>
          <p:cNvPr id="5" name="Picture 4" descr="The planet earth taken from the outer space">
            <a:extLst>
              <a:ext uri="{FF2B5EF4-FFF2-40B4-BE49-F238E27FC236}">
                <a16:creationId xmlns:a16="http://schemas.microsoft.com/office/drawing/2014/main" id="{593AB77B-5BBC-D454-7A64-61DA843A00DE}"/>
              </a:ext>
            </a:extLst>
          </p:cNvPr>
          <p:cNvPicPr>
            <a:picLocks noChangeAspect="1"/>
          </p:cNvPicPr>
          <p:nvPr/>
        </p:nvPicPr>
        <p:blipFill rotWithShape="1">
          <a:blip r:embed="rId3"/>
          <a:srcRect l="63702" r="3675" b="1"/>
          <a:stretch/>
        </p:blipFill>
        <p:spPr>
          <a:xfrm>
            <a:off x="5715263" y="10"/>
            <a:ext cx="3428737" cy="6857990"/>
          </a:xfrm>
          <a:prstGeom prst="rect">
            <a:avLst/>
          </a:prstGeom>
        </p:spPr>
      </p:pic>
      <p:pic>
        <p:nvPicPr>
          <p:cNvPr id="9" name="Picture 8">
            <a:extLst>
              <a:ext uri="{FF2B5EF4-FFF2-40B4-BE49-F238E27FC236}">
                <a16:creationId xmlns:a16="http://schemas.microsoft.com/office/drawing/2014/main" id="{C5418205-ADF0-47E3-8B0C-9A6BC610B2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spTree>
    <p:extLst>
      <p:ext uri="{BB962C8B-B14F-4D97-AF65-F5344CB8AC3E}">
        <p14:creationId xmlns:p14="http://schemas.microsoft.com/office/powerpoint/2010/main" val="1456601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Piglet on grass">
            <a:extLst>
              <a:ext uri="{FF2B5EF4-FFF2-40B4-BE49-F238E27FC236}">
                <a16:creationId xmlns:a16="http://schemas.microsoft.com/office/drawing/2014/main" id="{6E2150CB-C7AD-79E4-6C18-5E7A15C45B5D}"/>
              </a:ext>
            </a:extLst>
          </p:cNvPr>
          <p:cNvPicPr>
            <a:picLocks noChangeAspect="1"/>
          </p:cNvPicPr>
          <p:nvPr/>
        </p:nvPicPr>
        <p:blipFill rotWithShape="1">
          <a:blip r:embed="rId3">
            <a:alphaModFix amt="25000"/>
          </a:blip>
          <a:srcRect r="10999" b="-1"/>
          <a:stretch/>
        </p:blipFill>
        <p:spPr>
          <a:xfrm>
            <a:off x="20" y="10"/>
            <a:ext cx="9143980" cy="6857990"/>
          </a:xfrm>
          <a:prstGeom prst="rect">
            <a:avLst/>
          </a:prstGeom>
        </p:spPr>
      </p:pic>
      <p:sp>
        <p:nvSpPr>
          <p:cNvPr id="2" name="Title 1"/>
          <p:cNvSpPr>
            <a:spLocks noGrp="1"/>
          </p:cNvSpPr>
          <p:nvPr>
            <p:ph type="title"/>
          </p:nvPr>
        </p:nvSpPr>
        <p:spPr>
          <a:xfrm>
            <a:off x="685346" y="609600"/>
            <a:ext cx="7765321" cy="970450"/>
          </a:xfrm>
        </p:spPr>
        <p:txBody>
          <a:bodyPr>
            <a:normAutofit/>
          </a:bodyPr>
          <a:lstStyle/>
          <a:p>
            <a:r>
              <a:rPr lang="en-US" dirty="0"/>
              <a:t>Chapter 10</a:t>
            </a:r>
          </a:p>
        </p:txBody>
      </p:sp>
      <p:sp>
        <p:nvSpPr>
          <p:cNvPr id="3" name="Content Placeholder 2"/>
          <p:cNvSpPr>
            <a:spLocks noGrp="1"/>
          </p:cNvSpPr>
          <p:nvPr>
            <p:ph idx="1"/>
          </p:nvPr>
        </p:nvSpPr>
        <p:spPr>
          <a:xfrm>
            <a:off x="685346" y="1732449"/>
            <a:ext cx="7765321" cy="4058751"/>
          </a:xfrm>
        </p:spPr>
        <p:txBody>
          <a:bodyPr anchor="ctr">
            <a:normAutofit/>
          </a:bodyPr>
          <a:lstStyle/>
          <a:p>
            <a:r>
              <a:rPr lang="en-US" dirty="0"/>
              <a:t>The pigs openly socialize with humans, symbolizing their complete transformation into oppressors. The original Seven Commandments are reduced to one phrase: "All animals are equal, but some animals are more equal than others." The animals' revolution has come full circle, and the dream of a free and equal society has been crushed.</a:t>
            </a:r>
          </a:p>
          <a:p>
            <a:endParaRPr lang="en-US" dirty="0"/>
          </a:p>
        </p:txBody>
      </p:sp>
    </p:spTree>
    <p:extLst>
      <p:ext uri="{BB962C8B-B14F-4D97-AF65-F5344CB8AC3E}">
        <p14:creationId xmlns:p14="http://schemas.microsoft.com/office/powerpoint/2010/main" val="3251954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Shadows of bull fighting a bear">
            <a:extLst>
              <a:ext uri="{FF2B5EF4-FFF2-40B4-BE49-F238E27FC236}">
                <a16:creationId xmlns:a16="http://schemas.microsoft.com/office/drawing/2014/main" id="{1EA15BC1-BC21-8330-7E19-CC7F2541FD6F}"/>
              </a:ext>
            </a:extLst>
          </p:cNvPr>
          <p:cNvPicPr>
            <a:picLocks noChangeAspect="1"/>
          </p:cNvPicPr>
          <p:nvPr/>
        </p:nvPicPr>
        <p:blipFill rotWithShape="1">
          <a:blip r:embed="rId3">
            <a:alphaModFix amt="25000"/>
          </a:blip>
          <a:srcRect l="8091" r="2908" b="-1"/>
          <a:stretch/>
        </p:blipFill>
        <p:spPr>
          <a:xfrm>
            <a:off x="20" y="10"/>
            <a:ext cx="9143980" cy="6857990"/>
          </a:xfrm>
          <a:prstGeom prst="rect">
            <a:avLst/>
          </a:prstGeom>
        </p:spPr>
      </p:pic>
      <p:sp>
        <p:nvSpPr>
          <p:cNvPr id="2" name="Title 1"/>
          <p:cNvSpPr>
            <a:spLocks noGrp="1"/>
          </p:cNvSpPr>
          <p:nvPr>
            <p:ph type="title"/>
          </p:nvPr>
        </p:nvSpPr>
        <p:spPr>
          <a:xfrm>
            <a:off x="685346" y="609600"/>
            <a:ext cx="7765321" cy="970450"/>
          </a:xfrm>
        </p:spPr>
        <p:txBody>
          <a:bodyPr>
            <a:normAutofit/>
          </a:bodyPr>
          <a:lstStyle/>
          <a:p>
            <a:r>
              <a:rPr lang="en-US" dirty="0"/>
              <a:t>Characters</a:t>
            </a:r>
          </a:p>
        </p:txBody>
      </p:sp>
      <p:sp>
        <p:nvSpPr>
          <p:cNvPr id="3" name="Content Placeholder 2"/>
          <p:cNvSpPr>
            <a:spLocks noGrp="1"/>
          </p:cNvSpPr>
          <p:nvPr>
            <p:ph idx="1"/>
          </p:nvPr>
        </p:nvSpPr>
        <p:spPr>
          <a:xfrm>
            <a:off x="685346" y="1732449"/>
            <a:ext cx="7765321" cy="4058751"/>
          </a:xfrm>
        </p:spPr>
        <p:txBody>
          <a:bodyPr anchor="ctr">
            <a:normAutofit/>
          </a:bodyPr>
          <a:lstStyle/>
          <a:p>
            <a:pPr>
              <a:lnSpc>
                <a:spcPct val="90000"/>
              </a:lnSpc>
            </a:pPr>
            <a:r>
              <a:rPr lang="en-US" sz="1500" dirty="0"/>
              <a:t>"Animal Farm" features a variety of characters, each representing different aspects of society and political ideologies. Here are the key characters in the novella:</a:t>
            </a:r>
          </a:p>
          <a:p>
            <a:pPr lvl="1">
              <a:lnSpc>
                <a:spcPct val="90000"/>
              </a:lnSpc>
            </a:pPr>
            <a:r>
              <a:rPr lang="en-US" sz="1500" dirty="0"/>
              <a:t>Old Major: A wise and respected boar, Old Major is the visionary leader who inspires the animals with his dream of a future free from human oppression. He introduces the philosophy of Animalism and sets the stage for the rebellion against the humans.</a:t>
            </a:r>
          </a:p>
          <a:p>
            <a:pPr lvl="1">
              <a:lnSpc>
                <a:spcPct val="90000"/>
              </a:lnSpc>
            </a:pPr>
            <a:r>
              <a:rPr lang="en-US" sz="1500" dirty="0"/>
              <a:t>Napoleon: A Berkshire boar, Napoleon is one of the main antagonists in the story. He becomes the leader of Animal Farm after driving out his rival, Snowball. Napoleon is cunning, manipulative, and power-hungry. He gradually consolidates control, turns the farm into a dictatorship, and transforms into a tyrannical leader.</a:t>
            </a:r>
          </a:p>
          <a:p>
            <a:pPr lvl="1">
              <a:lnSpc>
                <a:spcPct val="90000"/>
              </a:lnSpc>
            </a:pPr>
            <a:r>
              <a:rPr lang="en-US" sz="1500" dirty="0"/>
              <a:t>Snowball: A white boar, Snowball is an intelligent and idealistic pig who becomes a prominent leader during the early days of Animal Farm. He plays a crucial role in planning the windmill and other improvements for the animals. However, he is chased away by Napoleon's dogs during a power struggle.</a:t>
            </a:r>
          </a:p>
        </p:txBody>
      </p:sp>
    </p:spTree>
    <p:extLst>
      <p:ext uri="{BB962C8B-B14F-4D97-AF65-F5344CB8AC3E}">
        <p14:creationId xmlns:p14="http://schemas.microsoft.com/office/powerpoint/2010/main" val="3929331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Characters </a:t>
            </a:r>
          </a:p>
        </p:txBody>
      </p:sp>
      <p:graphicFrame>
        <p:nvGraphicFramePr>
          <p:cNvPr id="7" name="Content Placeholder 2">
            <a:extLst>
              <a:ext uri="{FF2B5EF4-FFF2-40B4-BE49-F238E27FC236}">
                <a16:creationId xmlns:a16="http://schemas.microsoft.com/office/drawing/2014/main" id="{7A808EC3-F01C-69EA-8742-8321BF63DCE2}"/>
              </a:ext>
            </a:extLst>
          </p:cNvPr>
          <p:cNvGraphicFramePr>
            <a:graphicFrameLocks noGrp="1"/>
          </p:cNvGraphicFramePr>
          <p:nvPr>
            <p:ph idx="1"/>
          </p:nvPr>
        </p:nvGraphicFramePr>
        <p:xfrm>
          <a:off x="685346" y="1732450"/>
          <a:ext cx="7765322" cy="4058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899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1" cy="970450"/>
          </a:xfrm>
        </p:spPr>
        <p:txBody>
          <a:bodyPr>
            <a:normAutofit/>
          </a:bodyPr>
          <a:lstStyle/>
          <a:p>
            <a:r>
              <a:rPr lang="en-US" dirty="0"/>
              <a:t>Introduction </a:t>
            </a:r>
          </a:p>
        </p:txBody>
      </p:sp>
      <p:graphicFrame>
        <p:nvGraphicFramePr>
          <p:cNvPr id="5" name="Content Placeholder 2">
            <a:extLst>
              <a:ext uri="{FF2B5EF4-FFF2-40B4-BE49-F238E27FC236}">
                <a16:creationId xmlns:a16="http://schemas.microsoft.com/office/drawing/2014/main" id="{DED720EA-B9BD-B419-CE6F-8B21F6194D52}"/>
              </a:ext>
            </a:extLst>
          </p:cNvPr>
          <p:cNvGraphicFramePr>
            <a:graphicFrameLocks noGrp="1"/>
          </p:cNvGraphicFramePr>
          <p:nvPr>
            <p:ph idx="1"/>
            <p:extLst>
              <p:ext uri="{D42A27DB-BD31-4B8C-83A1-F6EECF244321}">
                <p14:modId xmlns:p14="http://schemas.microsoft.com/office/powerpoint/2010/main" val="2775238463"/>
              </p:ext>
            </p:extLst>
          </p:nvPr>
        </p:nvGraphicFramePr>
        <p:xfrm>
          <a:off x="685800" y="1731963"/>
          <a:ext cx="7765256" cy="4059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4035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1" cy="970450"/>
          </a:xfrm>
        </p:spPr>
        <p:txBody>
          <a:bodyPr>
            <a:normAutofit/>
          </a:bodyPr>
          <a:lstStyle/>
          <a:p>
            <a:r>
              <a:rPr lang="en-US" dirty="0"/>
              <a:t>Characters </a:t>
            </a:r>
          </a:p>
        </p:txBody>
      </p:sp>
      <p:pic>
        <p:nvPicPr>
          <p:cNvPr id="9" name="Picture 8">
            <a:extLst>
              <a:ext uri="{FF2B5EF4-FFF2-40B4-BE49-F238E27FC236}">
                <a16:creationId xmlns:a16="http://schemas.microsoft.com/office/drawing/2014/main" id="{7A39C972-BD08-4963-9651-14CC8AB52ECE}"/>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0" y="1731964"/>
            <a:ext cx="9144000" cy="5126036"/>
          </a:xfrm>
          <a:prstGeom prst="rect">
            <a:avLst/>
          </a:prstGeom>
          <a:effectLst>
            <a:innerShdw blurRad="63500" dist="50800" dir="16200000">
              <a:prstClr val="black">
                <a:alpha val="50000"/>
              </a:prstClr>
            </a:innerShdw>
          </a:effectLst>
        </p:spPr>
      </p:pic>
      <p:graphicFrame>
        <p:nvGraphicFramePr>
          <p:cNvPr id="5" name="Content Placeholder 2">
            <a:extLst>
              <a:ext uri="{FF2B5EF4-FFF2-40B4-BE49-F238E27FC236}">
                <a16:creationId xmlns:a16="http://schemas.microsoft.com/office/drawing/2014/main" id="{C926A669-6710-23AB-F3E6-B7F8995AB567}"/>
              </a:ext>
            </a:extLst>
          </p:cNvPr>
          <p:cNvGraphicFramePr>
            <a:graphicFrameLocks noGrp="1"/>
          </p:cNvGraphicFramePr>
          <p:nvPr>
            <p:ph idx="1"/>
            <p:extLst>
              <p:ext uri="{D42A27DB-BD31-4B8C-83A1-F6EECF244321}">
                <p14:modId xmlns:p14="http://schemas.microsoft.com/office/powerpoint/2010/main" val="3353793228"/>
              </p:ext>
            </p:extLst>
          </p:nvPr>
        </p:nvGraphicFramePr>
        <p:xfrm>
          <a:off x="685800" y="1892830"/>
          <a:ext cx="7765256" cy="3898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67134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descr="One in a crowd">
            <a:extLst>
              <a:ext uri="{FF2B5EF4-FFF2-40B4-BE49-F238E27FC236}">
                <a16:creationId xmlns:a16="http://schemas.microsoft.com/office/drawing/2014/main" id="{4A3B81A9-669A-737F-A899-261219395A80}"/>
              </a:ext>
            </a:extLst>
          </p:cNvPr>
          <p:cNvPicPr>
            <a:picLocks noChangeAspect="1"/>
          </p:cNvPicPr>
          <p:nvPr/>
        </p:nvPicPr>
        <p:blipFill rotWithShape="1">
          <a:blip r:embed="rId3"/>
          <a:srcRect l="35347" r="27156"/>
          <a:stretch/>
        </p:blipFill>
        <p:spPr>
          <a:xfrm>
            <a:off x="-7986" y="1"/>
            <a:ext cx="3428736" cy="6858000"/>
          </a:xfrm>
          <a:prstGeom prst="rect">
            <a:avLst/>
          </a:prstGeom>
        </p:spPr>
      </p:pic>
      <p:sp>
        <p:nvSpPr>
          <p:cNvPr id="3" name="Content Placeholder 2"/>
          <p:cNvSpPr>
            <a:spLocks noGrp="1"/>
          </p:cNvSpPr>
          <p:nvPr>
            <p:ph idx="1"/>
          </p:nvPr>
        </p:nvSpPr>
        <p:spPr>
          <a:xfrm>
            <a:off x="3859620" y="1828801"/>
            <a:ext cx="4483554" cy="3866048"/>
          </a:xfrm>
        </p:spPr>
        <p:txBody>
          <a:bodyPr anchor="ctr">
            <a:normAutofit/>
          </a:bodyPr>
          <a:lstStyle/>
          <a:p>
            <a:r>
              <a:rPr lang="en-US" dirty="0"/>
              <a:t>These characters interact and evolve throughout the novella, reflecting the complexities of power, politics, and human behavior. Their roles and actions serve as allegorical representations of historical figures and political ideologies during the Russian Revolution and the rise of totalitarianism.</a:t>
            </a:r>
          </a:p>
          <a:p>
            <a:endParaRPr lang="en-US" dirty="0"/>
          </a:p>
        </p:txBody>
      </p:sp>
      <p:pic>
        <p:nvPicPr>
          <p:cNvPr id="9" name="Picture 8">
            <a:extLst>
              <a:ext uri="{FF2B5EF4-FFF2-40B4-BE49-F238E27FC236}">
                <a16:creationId xmlns:a16="http://schemas.microsoft.com/office/drawing/2014/main" id="{5615904E-7549-40B6-8293-72FB7642CD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Tree>
    <p:extLst>
      <p:ext uri="{BB962C8B-B14F-4D97-AF65-F5344CB8AC3E}">
        <p14:creationId xmlns:p14="http://schemas.microsoft.com/office/powerpoint/2010/main" val="3451824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11" name="Picture 4" descr="Chickens roaming on grass">
            <a:extLst>
              <a:ext uri="{FF2B5EF4-FFF2-40B4-BE49-F238E27FC236}">
                <a16:creationId xmlns:a16="http://schemas.microsoft.com/office/drawing/2014/main" id="{A0064B10-CAE3-6895-6FE5-9D108A49D081}"/>
              </a:ext>
            </a:extLst>
          </p:cNvPr>
          <p:cNvPicPr>
            <a:picLocks noChangeAspect="1"/>
          </p:cNvPicPr>
          <p:nvPr/>
        </p:nvPicPr>
        <p:blipFill rotWithShape="1">
          <a:blip r:embed="rId3">
            <a:alphaModFix amt="25000"/>
          </a:blip>
          <a:srcRect l="11333"/>
          <a:stretch/>
        </p:blipFill>
        <p:spPr>
          <a:xfrm>
            <a:off x="20" y="10"/>
            <a:ext cx="9143980" cy="6857990"/>
          </a:xfrm>
          <a:prstGeom prst="rect">
            <a:avLst/>
          </a:prstGeom>
        </p:spPr>
      </p:pic>
      <p:sp>
        <p:nvSpPr>
          <p:cNvPr id="2" name="Title 1"/>
          <p:cNvSpPr>
            <a:spLocks noGrp="1"/>
          </p:cNvSpPr>
          <p:nvPr>
            <p:ph type="title"/>
          </p:nvPr>
        </p:nvSpPr>
        <p:spPr>
          <a:xfrm>
            <a:off x="685346" y="609600"/>
            <a:ext cx="7765321" cy="970450"/>
          </a:xfrm>
        </p:spPr>
        <p:txBody>
          <a:bodyPr>
            <a:normAutofit/>
          </a:bodyPr>
          <a:lstStyle/>
          <a:p>
            <a:pPr>
              <a:lnSpc>
                <a:spcPct val="90000"/>
              </a:lnSpc>
            </a:pPr>
            <a:r>
              <a:rPr lang="en-US" sz="3100"/>
              <a:t>Seven Amendment in Animal Farm: </a:t>
            </a:r>
            <a:br>
              <a:rPr lang="en-US" sz="3100"/>
            </a:br>
            <a:endParaRPr lang="en-US" sz="3100"/>
          </a:p>
        </p:txBody>
      </p:sp>
      <p:sp>
        <p:nvSpPr>
          <p:cNvPr id="3" name="Content Placeholder 2"/>
          <p:cNvSpPr>
            <a:spLocks noGrp="1"/>
          </p:cNvSpPr>
          <p:nvPr>
            <p:ph idx="1"/>
          </p:nvPr>
        </p:nvSpPr>
        <p:spPr>
          <a:xfrm>
            <a:off x="685346" y="1732449"/>
            <a:ext cx="7765321" cy="4058751"/>
          </a:xfrm>
        </p:spPr>
        <p:txBody>
          <a:bodyPr anchor="ctr">
            <a:normAutofit/>
          </a:bodyPr>
          <a:lstStyle/>
          <a:p>
            <a:pPr>
              <a:lnSpc>
                <a:spcPct val="90000"/>
              </a:lnSpc>
            </a:pPr>
            <a:r>
              <a:rPr lang="en-US" sz="1300" dirty="0"/>
              <a:t>In George Orwell's "Animal Farm," the Seven Commandments of Animalism are initially established after the animals' rebellion against the humans. The Commandments represent the principles on which the farm is founded and are meant to promote equality and freedom among all animals. However, as the pigs gain more power, they gradually alter the Commandments to suit their own interests and consolidate their control. Here are the original Seven Commandments and how they evolve throughout the novella:</a:t>
            </a:r>
          </a:p>
          <a:p>
            <a:pPr>
              <a:lnSpc>
                <a:spcPct val="90000"/>
              </a:lnSpc>
            </a:pPr>
            <a:r>
              <a:rPr lang="en-US" sz="1300" dirty="0"/>
              <a:t>Original Seven Commandments:</a:t>
            </a:r>
          </a:p>
          <a:p>
            <a:pPr lvl="1">
              <a:lnSpc>
                <a:spcPct val="90000"/>
              </a:lnSpc>
            </a:pPr>
            <a:r>
              <a:rPr lang="en-US" sz="1300" dirty="0"/>
              <a:t>Whatever goes upon two legs is an enemy.</a:t>
            </a:r>
          </a:p>
          <a:p>
            <a:pPr lvl="1">
              <a:lnSpc>
                <a:spcPct val="90000"/>
              </a:lnSpc>
            </a:pPr>
            <a:r>
              <a:rPr lang="en-US" sz="1300" dirty="0"/>
              <a:t>Whatever goes upon four legs, or has wings, is a friend.</a:t>
            </a:r>
          </a:p>
          <a:p>
            <a:pPr lvl="1">
              <a:lnSpc>
                <a:spcPct val="90000"/>
              </a:lnSpc>
            </a:pPr>
            <a:r>
              <a:rPr lang="en-US" sz="1300" dirty="0"/>
              <a:t>No animal shall wear clothes.</a:t>
            </a:r>
          </a:p>
          <a:p>
            <a:pPr lvl="1">
              <a:lnSpc>
                <a:spcPct val="90000"/>
              </a:lnSpc>
            </a:pPr>
            <a:r>
              <a:rPr lang="en-US" sz="1300" dirty="0"/>
              <a:t>No animal shall sleep in a bed.</a:t>
            </a:r>
          </a:p>
          <a:p>
            <a:pPr lvl="1">
              <a:lnSpc>
                <a:spcPct val="90000"/>
              </a:lnSpc>
            </a:pPr>
            <a:r>
              <a:rPr lang="en-US" sz="1300" dirty="0"/>
              <a:t>No animal shall drink alcohol.</a:t>
            </a:r>
          </a:p>
          <a:p>
            <a:pPr lvl="1">
              <a:lnSpc>
                <a:spcPct val="90000"/>
              </a:lnSpc>
            </a:pPr>
            <a:r>
              <a:rPr lang="en-US" sz="1300" dirty="0"/>
              <a:t>No animal shall kill any other animal.</a:t>
            </a:r>
          </a:p>
          <a:p>
            <a:pPr lvl="1">
              <a:lnSpc>
                <a:spcPct val="90000"/>
              </a:lnSpc>
            </a:pPr>
            <a:r>
              <a:rPr lang="en-US" sz="1300" dirty="0"/>
              <a:t>All animals are equal.</a:t>
            </a:r>
          </a:p>
        </p:txBody>
      </p:sp>
    </p:spTree>
    <p:extLst>
      <p:ext uri="{BB962C8B-B14F-4D97-AF65-F5344CB8AC3E}">
        <p14:creationId xmlns:p14="http://schemas.microsoft.com/office/powerpoint/2010/main" val="477811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Male lion resting in his cave">
            <a:extLst>
              <a:ext uri="{FF2B5EF4-FFF2-40B4-BE49-F238E27FC236}">
                <a16:creationId xmlns:a16="http://schemas.microsoft.com/office/drawing/2014/main" id="{5B2696A8-CF85-B05F-88A8-877B82D2B198}"/>
              </a:ext>
            </a:extLst>
          </p:cNvPr>
          <p:cNvPicPr>
            <a:picLocks noChangeAspect="1"/>
          </p:cNvPicPr>
          <p:nvPr/>
        </p:nvPicPr>
        <p:blipFill rotWithShape="1">
          <a:blip r:embed="rId3">
            <a:alphaModFix amt="25000"/>
          </a:blip>
          <a:srcRect r="10999" b="-1"/>
          <a:stretch/>
        </p:blipFill>
        <p:spPr>
          <a:xfrm>
            <a:off x="20" y="10"/>
            <a:ext cx="9143980" cy="6857990"/>
          </a:xfrm>
          <a:prstGeom prst="rect">
            <a:avLst/>
          </a:prstGeom>
        </p:spPr>
      </p:pic>
      <p:sp>
        <p:nvSpPr>
          <p:cNvPr id="2" name="Title 1"/>
          <p:cNvSpPr>
            <a:spLocks noGrp="1"/>
          </p:cNvSpPr>
          <p:nvPr>
            <p:ph type="title"/>
          </p:nvPr>
        </p:nvSpPr>
        <p:spPr>
          <a:xfrm>
            <a:off x="685346" y="609600"/>
            <a:ext cx="7765321" cy="970450"/>
          </a:xfrm>
        </p:spPr>
        <p:txBody>
          <a:bodyPr>
            <a:normAutofit/>
          </a:bodyPr>
          <a:lstStyle/>
          <a:p>
            <a:pPr>
              <a:lnSpc>
                <a:spcPct val="90000"/>
              </a:lnSpc>
            </a:pPr>
            <a:r>
              <a:rPr lang="en-US" sz="3100"/>
              <a:t>Evolution of the Commandments:</a:t>
            </a:r>
            <a:br>
              <a:rPr lang="en-US" sz="3100"/>
            </a:br>
            <a:endParaRPr lang="en-US" sz="3100"/>
          </a:p>
        </p:txBody>
      </p:sp>
      <p:sp>
        <p:nvSpPr>
          <p:cNvPr id="3" name="Content Placeholder 2"/>
          <p:cNvSpPr>
            <a:spLocks noGrp="1"/>
          </p:cNvSpPr>
          <p:nvPr>
            <p:ph idx="1"/>
          </p:nvPr>
        </p:nvSpPr>
        <p:spPr>
          <a:xfrm>
            <a:off x="685346" y="1732449"/>
            <a:ext cx="7765321" cy="4058751"/>
          </a:xfrm>
        </p:spPr>
        <p:txBody>
          <a:bodyPr anchor="ctr">
            <a:normAutofit/>
          </a:bodyPr>
          <a:lstStyle/>
          <a:p>
            <a:pPr lvl="0">
              <a:lnSpc>
                <a:spcPct val="90000"/>
              </a:lnSpc>
            </a:pPr>
            <a:r>
              <a:rPr lang="en-US" sz="1300"/>
              <a:t>The first Commandment is altered to "No animal shall sleep in a bed with sheets," with the pigs justifying their use of beds by claiming it is for their health.</a:t>
            </a:r>
          </a:p>
          <a:p>
            <a:pPr lvl="0">
              <a:lnSpc>
                <a:spcPct val="90000"/>
              </a:lnSpc>
            </a:pPr>
            <a:r>
              <a:rPr lang="en-US" sz="1300"/>
              <a:t>The second Commandment is modified to "No animal shall kill any other animal without cause," allowing the pigs to execute animals they deem traitors or enemies.</a:t>
            </a:r>
          </a:p>
          <a:p>
            <a:pPr lvl="0">
              <a:lnSpc>
                <a:spcPct val="90000"/>
              </a:lnSpc>
            </a:pPr>
            <a:r>
              <a:rPr lang="en-US" sz="1300"/>
              <a:t>The third Commandment becomes "No animal shall drink alcohol to excess," permitting the pigs to indulge in alcohol while the other animals are prohibited from drinking.</a:t>
            </a:r>
          </a:p>
          <a:p>
            <a:pPr lvl="0">
              <a:lnSpc>
                <a:spcPct val="90000"/>
              </a:lnSpc>
            </a:pPr>
            <a:r>
              <a:rPr lang="en-US" sz="1300"/>
              <a:t>The fourth Commandment is changed to "No animal shall kill any other animal without cause," giving the pigs the authority to execute animals they consider threats.</a:t>
            </a:r>
          </a:p>
          <a:p>
            <a:pPr lvl="0">
              <a:lnSpc>
                <a:spcPct val="90000"/>
              </a:lnSpc>
            </a:pPr>
            <a:r>
              <a:rPr lang="en-US" sz="1300"/>
              <a:t>The fifth Commandment is altered to "No animal shall engage in trade," allowing the pigs to engage in business deals with humans.</a:t>
            </a:r>
          </a:p>
          <a:p>
            <a:pPr lvl="0">
              <a:lnSpc>
                <a:spcPct val="90000"/>
              </a:lnSpc>
            </a:pPr>
            <a:r>
              <a:rPr lang="en-US" sz="1300"/>
              <a:t>The sixth Commandment is changed to "All animals are equal, but some animals are more equal than others," reflecting the pigs' complete transformation into human-like oppressors.</a:t>
            </a:r>
          </a:p>
          <a:p>
            <a:pPr>
              <a:lnSpc>
                <a:spcPct val="90000"/>
              </a:lnSpc>
            </a:pPr>
            <a:r>
              <a:rPr lang="en-US" sz="1300"/>
              <a:t>Throughout the novella, these modifications to the Commandments demonstrate how the pigs, led by Napoleon, manipulate language and propaganda to justify their actions and consolidate their power. The evolution of the Commandments is a clear allegory for the corruption of the original ideals of the Animal Farm revolution and the betrayal of the animals' initial hopes for equality and freedom.  </a:t>
            </a:r>
          </a:p>
          <a:p>
            <a:pPr>
              <a:lnSpc>
                <a:spcPct val="90000"/>
              </a:lnSpc>
            </a:pPr>
            <a:endParaRPr lang="en-US" sz="1300"/>
          </a:p>
          <a:p>
            <a:pPr>
              <a:lnSpc>
                <a:spcPct val="90000"/>
              </a:lnSpc>
            </a:pPr>
            <a:endParaRPr lang="en-US" sz="1300"/>
          </a:p>
        </p:txBody>
      </p:sp>
    </p:spTree>
    <p:extLst>
      <p:ext uri="{BB962C8B-B14F-4D97-AF65-F5344CB8AC3E}">
        <p14:creationId xmlns:p14="http://schemas.microsoft.com/office/powerpoint/2010/main" val="946149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Checkmate in a chess game">
            <a:extLst>
              <a:ext uri="{FF2B5EF4-FFF2-40B4-BE49-F238E27FC236}">
                <a16:creationId xmlns:a16="http://schemas.microsoft.com/office/drawing/2014/main" id="{BA77B765-08F2-1C03-7935-4AE61F796877}"/>
              </a:ext>
            </a:extLst>
          </p:cNvPr>
          <p:cNvPicPr>
            <a:picLocks noChangeAspect="1"/>
          </p:cNvPicPr>
          <p:nvPr/>
        </p:nvPicPr>
        <p:blipFill rotWithShape="1">
          <a:blip r:embed="rId3">
            <a:alphaModFix amt="25000"/>
          </a:blip>
          <a:srcRect t="990"/>
          <a:stretch/>
        </p:blipFill>
        <p:spPr>
          <a:xfrm>
            <a:off x="20" y="10"/>
            <a:ext cx="9143980" cy="6857990"/>
          </a:xfrm>
          <a:prstGeom prst="rect">
            <a:avLst/>
          </a:prstGeom>
        </p:spPr>
      </p:pic>
      <p:sp>
        <p:nvSpPr>
          <p:cNvPr id="2" name="Title 1"/>
          <p:cNvSpPr>
            <a:spLocks noGrp="1"/>
          </p:cNvSpPr>
          <p:nvPr>
            <p:ph type="title"/>
          </p:nvPr>
        </p:nvSpPr>
        <p:spPr>
          <a:xfrm>
            <a:off x="685346" y="609600"/>
            <a:ext cx="7765321" cy="970450"/>
          </a:xfrm>
        </p:spPr>
        <p:txBody>
          <a:bodyPr>
            <a:normAutofit/>
          </a:bodyPr>
          <a:lstStyle/>
          <a:p>
            <a:r>
              <a:rPr lang="en-US" dirty="0"/>
              <a:t>Symbolism in Animal Farm</a:t>
            </a:r>
          </a:p>
        </p:txBody>
      </p:sp>
      <p:sp>
        <p:nvSpPr>
          <p:cNvPr id="3" name="Content Placeholder 2"/>
          <p:cNvSpPr>
            <a:spLocks noGrp="1"/>
          </p:cNvSpPr>
          <p:nvPr>
            <p:ph idx="1"/>
          </p:nvPr>
        </p:nvSpPr>
        <p:spPr>
          <a:xfrm>
            <a:off x="685346" y="1732449"/>
            <a:ext cx="7765321" cy="4058751"/>
          </a:xfrm>
        </p:spPr>
        <p:txBody>
          <a:bodyPr anchor="ctr">
            <a:normAutofit/>
          </a:bodyPr>
          <a:lstStyle/>
          <a:p>
            <a:pPr>
              <a:lnSpc>
                <a:spcPct val="90000"/>
              </a:lnSpc>
            </a:pPr>
            <a:r>
              <a:rPr lang="en-US" sz="1400" dirty="0"/>
              <a:t>Animal Farm" is replete with symbolism, with various characters, events, and elements representing deeper political, social, and historical themes. Here are some of the key symbols in the novella:</a:t>
            </a:r>
          </a:p>
          <a:p>
            <a:pPr lvl="1">
              <a:lnSpc>
                <a:spcPct val="90000"/>
              </a:lnSpc>
            </a:pPr>
            <a:r>
              <a:rPr lang="en-US" sz="1200" dirty="0"/>
              <a:t>The Farm: The entire setting of "Animal Farm" serves as a symbol. Initially called Manor Farm, it represents the oppressive and exploitative nature of the human society under Mr. Jones. After the animals' rebellion, it becomes "Animal Farm," symbolizing the hope and promise of a society where animals can govern themselves without human interference.</a:t>
            </a:r>
          </a:p>
          <a:p>
            <a:pPr lvl="1">
              <a:lnSpc>
                <a:spcPct val="90000"/>
              </a:lnSpc>
            </a:pPr>
            <a:r>
              <a:rPr lang="en-US" sz="1200" dirty="0"/>
              <a:t>The Seven Commandments: The Seven Commandments of Animalism, which represent the principles on which the farm is founded, symbolize the utopian ideals of equality and freedom. Their gradual alteration and manipulation by the pigs symbolize the corruption of the revolution's original ideals.</a:t>
            </a:r>
          </a:p>
          <a:p>
            <a:pPr lvl="1">
              <a:lnSpc>
                <a:spcPct val="90000"/>
              </a:lnSpc>
            </a:pPr>
            <a:r>
              <a:rPr lang="en-US" sz="1200" dirty="0"/>
              <a:t>Old Major's Dream: Old Major's dream of a world without human oppression and the anthem "Beasts of England" symbolize the initial inspiration and vision of the revolution. However, as time passes, the dream is manipulated and forgotten, representing the fading hopes of the animals for a better life.</a:t>
            </a:r>
          </a:p>
          <a:p>
            <a:pPr lvl="1">
              <a:lnSpc>
                <a:spcPct val="90000"/>
              </a:lnSpc>
            </a:pPr>
            <a:r>
              <a:rPr lang="en-US" sz="1200" dirty="0"/>
              <a:t>The Pigs: The pigs, led by Napoleon and Snowball, symbolize the ruling class and the intelligentsia in society. They represent the Bolshevik leaders who initially led the Russian Revolution but ultimately became the new oppressive ruling elite.</a:t>
            </a:r>
          </a:p>
        </p:txBody>
      </p:sp>
    </p:spTree>
    <p:extLst>
      <p:ext uri="{BB962C8B-B14F-4D97-AF65-F5344CB8AC3E}">
        <p14:creationId xmlns:p14="http://schemas.microsoft.com/office/powerpoint/2010/main" val="1055941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59620" y="609600"/>
            <a:ext cx="4483554" cy="970450"/>
          </a:xfrm>
        </p:spPr>
        <p:txBody>
          <a:bodyPr>
            <a:normAutofit/>
          </a:bodyPr>
          <a:lstStyle/>
          <a:p>
            <a:pPr>
              <a:lnSpc>
                <a:spcPct val="90000"/>
              </a:lnSpc>
            </a:pPr>
            <a:r>
              <a:rPr lang="en-US" sz="3100"/>
              <a:t>Symbolism in Animal Farm</a:t>
            </a:r>
          </a:p>
        </p:txBody>
      </p:sp>
      <p:pic>
        <p:nvPicPr>
          <p:cNvPr id="5" name="Picture 4" descr="Front steps and columns of a majestic city building">
            <a:extLst>
              <a:ext uri="{FF2B5EF4-FFF2-40B4-BE49-F238E27FC236}">
                <a16:creationId xmlns:a16="http://schemas.microsoft.com/office/drawing/2014/main" id="{AEA250CF-8902-0940-50BA-2D472677F80B}"/>
              </a:ext>
            </a:extLst>
          </p:cNvPr>
          <p:cNvPicPr>
            <a:picLocks noChangeAspect="1"/>
          </p:cNvPicPr>
          <p:nvPr/>
        </p:nvPicPr>
        <p:blipFill rotWithShape="1">
          <a:blip r:embed="rId3"/>
          <a:srcRect l="32139" r="34488" b="-2"/>
          <a:stretch/>
        </p:blipFill>
        <p:spPr>
          <a:xfrm>
            <a:off x="-7986" y="1"/>
            <a:ext cx="3428736" cy="6858000"/>
          </a:xfrm>
          <a:prstGeom prst="rect">
            <a:avLst/>
          </a:prstGeom>
        </p:spPr>
      </p:pic>
      <p:sp>
        <p:nvSpPr>
          <p:cNvPr id="3" name="Content Placeholder 2"/>
          <p:cNvSpPr>
            <a:spLocks noGrp="1"/>
          </p:cNvSpPr>
          <p:nvPr>
            <p:ph idx="1"/>
          </p:nvPr>
        </p:nvSpPr>
        <p:spPr>
          <a:xfrm>
            <a:off x="3859620" y="1828801"/>
            <a:ext cx="4483554" cy="3866048"/>
          </a:xfrm>
        </p:spPr>
        <p:txBody>
          <a:bodyPr anchor="ctr">
            <a:normAutofit/>
          </a:bodyPr>
          <a:lstStyle/>
          <a:p>
            <a:pPr lvl="0">
              <a:lnSpc>
                <a:spcPct val="90000"/>
              </a:lnSpc>
            </a:pPr>
            <a:r>
              <a:rPr lang="en-US" sz="800" dirty="0"/>
              <a:t>Napoleon: Napoleon, the power-hungry and ruthless pig, symbolizes Joseph Stalin, the Soviet dictator. His rise to power, purges, propaganda, and manipulation of the masses parallel Stalin's actions during his rule.</a:t>
            </a:r>
          </a:p>
          <a:p>
            <a:pPr lvl="0">
              <a:lnSpc>
                <a:spcPct val="90000"/>
              </a:lnSpc>
            </a:pPr>
            <a:r>
              <a:rPr lang="en-US" sz="800" dirty="0"/>
              <a:t>Snowball: Snowball symbolizes Leon Trotsky, one of the prominent leaders of the Russian Revolution who was eventually exiled by Stalin. Like Trotsky, Snowball is intelligent, idealistic, and focused on the greater good of the revolution.</a:t>
            </a:r>
          </a:p>
          <a:p>
            <a:pPr lvl="0">
              <a:lnSpc>
                <a:spcPct val="90000"/>
              </a:lnSpc>
            </a:pPr>
            <a:r>
              <a:rPr lang="en-US" sz="800" dirty="0"/>
              <a:t>Boxer: Boxer, the loyal and hardworking horse, symbolizes the uneducated working class. His devotion to the cause and eventual betrayal represent the way the working class is often used and exploited by political leaders.</a:t>
            </a:r>
          </a:p>
          <a:p>
            <a:pPr lvl="0">
              <a:lnSpc>
                <a:spcPct val="90000"/>
              </a:lnSpc>
            </a:pPr>
            <a:r>
              <a:rPr lang="en-US" sz="800" dirty="0"/>
              <a:t>Benjamin: Benjamin, the cynical and wise donkey, symbolizes the intellectuals and those who are aware of the hypocrisy and corruption but choose not to act. He represents the apathetic individuals who observe the events but do not take action against injustice.</a:t>
            </a:r>
          </a:p>
          <a:p>
            <a:pPr lvl="0">
              <a:lnSpc>
                <a:spcPct val="90000"/>
              </a:lnSpc>
            </a:pPr>
            <a:r>
              <a:rPr lang="en-US" sz="800" dirty="0"/>
              <a:t>The Windmill: The windmill symbolizes industrialization and progress. Initially intended to benefit all the animals, it becomes a symbol of the pigs' exploitation and manipulation of the other animals for their own gain.</a:t>
            </a:r>
          </a:p>
          <a:p>
            <a:pPr lvl="0">
              <a:lnSpc>
                <a:spcPct val="90000"/>
              </a:lnSpc>
            </a:pPr>
            <a:r>
              <a:rPr lang="en-US" sz="800" dirty="0"/>
              <a:t>The Dogs: The dogs, raised by Napoleon and used to intimidate and control the other animals, symbolize the secret police and the use of force and fear to suppress opposition and dissent.</a:t>
            </a:r>
          </a:p>
          <a:p>
            <a:pPr>
              <a:lnSpc>
                <a:spcPct val="90000"/>
              </a:lnSpc>
            </a:pPr>
            <a:r>
              <a:rPr lang="en-US" sz="800" dirty="0"/>
              <a:t>Overall, "Animal Farm" is a powerful allegory that uses symbolism to critique political ideologies, totalitarianism, propaganda, and the abuse of power. The novella's rich symbolism contributes to its enduring relevance and impact on readers, offering a cautionary tale about the dangers of political corruption and the erosion of revolutionary ideals</a:t>
            </a:r>
          </a:p>
          <a:p>
            <a:pPr>
              <a:lnSpc>
                <a:spcPct val="90000"/>
              </a:lnSpc>
            </a:pPr>
            <a:endParaRPr lang="en-US" sz="800" dirty="0"/>
          </a:p>
          <a:p>
            <a:pPr>
              <a:lnSpc>
                <a:spcPct val="90000"/>
              </a:lnSpc>
            </a:pPr>
            <a:endParaRPr lang="en-US" sz="800" dirty="0"/>
          </a:p>
        </p:txBody>
      </p:sp>
      <p:pic>
        <p:nvPicPr>
          <p:cNvPr id="9" name="Picture 8">
            <a:extLst>
              <a:ext uri="{FF2B5EF4-FFF2-40B4-BE49-F238E27FC236}">
                <a16:creationId xmlns:a16="http://schemas.microsoft.com/office/drawing/2014/main" id="{5615904E-7549-40B6-8293-72FB7642CD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Tree>
    <p:extLst>
      <p:ext uri="{BB962C8B-B14F-4D97-AF65-F5344CB8AC3E}">
        <p14:creationId xmlns:p14="http://schemas.microsoft.com/office/powerpoint/2010/main" val="852675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59620" y="609600"/>
            <a:ext cx="4483554" cy="970450"/>
          </a:xfrm>
        </p:spPr>
        <p:txBody>
          <a:bodyPr>
            <a:normAutofit/>
          </a:bodyPr>
          <a:lstStyle/>
          <a:p>
            <a:r>
              <a:rPr lang="en-US"/>
              <a:t>Conclusion</a:t>
            </a:r>
          </a:p>
        </p:txBody>
      </p:sp>
      <p:pic>
        <p:nvPicPr>
          <p:cNvPr id="5" name="Picture 4" descr="Person riding an elephant">
            <a:extLst>
              <a:ext uri="{FF2B5EF4-FFF2-40B4-BE49-F238E27FC236}">
                <a16:creationId xmlns:a16="http://schemas.microsoft.com/office/drawing/2014/main" id="{42B8C5A5-A810-653E-DE22-99C57EA44D10}"/>
              </a:ext>
            </a:extLst>
          </p:cNvPr>
          <p:cNvPicPr>
            <a:picLocks noChangeAspect="1"/>
          </p:cNvPicPr>
          <p:nvPr/>
        </p:nvPicPr>
        <p:blipFill rotWithShape="1">
          <a:blip r:embed="rId3"/>
          <a:srcRect l="16801" r="49826" b="-2"/>
          <a:stretch/>
        </p:blipFill>
        <p:spPr>
          <a:xfrm>
            <a:off x="-7986" y="1"/>
            <a:ext cx="3428736" cy="6858000"/>
          </a:xfrm>
          <a:prstGeom prst="rect">
            <a:avLst/>
          </a:prstGeom>
        </p:spPr>
      </p:pic>
      <p:sp>
        <p:nvSpPr>
          <p:cNvPr id="3" name="Content Placeholder 2"/>
          <p:cNvSpPr>
            <a:spLocks noGrp="1"/>
          </p:cNvSpPr>
          <p:nvPr>
            <p:ph idx="1"/>
          </p:nvPr>
        </p:nvSpPr>
        <p:spPr>
          <a:xfrm>
            <a:off x="3859620" y="1828801"/>
            <a:ext cx="4483554" cy="3866048"/>
          </a:xfrm>
        </p:spPr>
        <p:txBody>
          <a:bodyPr anchor="ctr">
            <a:normAutofit/>
          </a:bodyPr>
          <a:lstStyle/>
          <a:p>
            <a:r>
              <a:rPr lang="en-US" dirty="0"/>
              <a:t>"Animal Farm" is a powerful allegory that portrays the dangers of totalitarianism, propaganda, and the corruption of power. The novella serves as a critique of political systems and a warning against the erosion of principles in the face of authority. It remains a timeless and impactful work, reflecting George Orwell's concerns about totalitarian regimes and the manipulation of language and information.</a:t>
            </a:r>
          </a:p>
          <a:p>
            <a:endParaRPr lang="en-US" dirty="0"/>
          </a:p>
        </p:txBody>
      </p:sp>
      <p:pic>
        <p:nvPicPr>
          <p:cNvPr id="9" name="Picture 8">
            <a:extLst>
              <a:ext uri="{FF2B5EF4-FFF2-40B4-BE49-F238E27FC236}">
                <a16:creationId xmlns:a16="http://schemas.microsoft.com/office/drawing/2014/main" id="{5615904E-7549-40B6-8293-72FB7642CD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Tree>
    <p:extLst>
      <p:ext uri="{BB962C8B-B14F-4D97-AF65-F5344CB8AC3E}">
        <p14:creationId xmlns:p14="http://schemas.microsoft.com/office/powerpoint/2010/main" val="3052867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8061CC-11D0-C750-7C7F-B7B45C089D66}"/>
              </a:ext>
            </a:extLst>
          </p:cNvPr>
          <p:cNvSpPr>
            <a:spLocks noGrp="1"/>
          </p:cNvSpPr>
          <p:nvPr>
            <p:ph type="ctrTitle"/>
          </p:nvPr>
        </p:nvSpPr>
        <p:spPr>
          <a:xfrm>
            <a:off x="4027080" y="1233378"/>
            <a:ext cx="4080964" cy="2364964"/>
          </a:xfrm>
        </p:spPr>
        <p:txBody>
          <a:bodyPr>
            <a:normAutofit/>
          </a:bodyPr>
          <a:lstStyle/>
          <a:p>
            <a:r>
              <a:rPr lang="en-GB"/>
              <a:t>Thank you!</a:t>
            </a:r>
            <a:endParaRPr lang="en-IN"/>
          </a:p>
        </p:txBody>
      </p:sp>
      <p:pic>
        <p:nvPicPr>
          <p:cNvPr id="10" name="Picture 9">
            <a:extLst>
              <a:ext uri="{FF2B5EF4-FFF2-40B4-BE49-F238E27FC236}">
                <a16:creationId xmlns:a16="http://schemas.microsoft.com/office/drawing/2014/main" id="{37E2C1BD-D196-4F85-B655-BE0D556B49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pic>
        <p:nvPicPr>
          <p:cNvPr id="6" name="Picture 5">
            <a:extLst>
              <a:ext uri="{FF2B5EF4-FFF2-40B4-BE49-F238E27FC236}">
                <a16:creationId xmlns:a16="http://schemas.microsoft.com/office/drawing/2014/main" id="{F8C72014-73FB-4D0E-97E3-419726064CC9}"/>
              </a:ext>
            </a:extLst>
          </p:cNvPr>
          <p:cNvPicPr>
            <a:picLocks noChangeAspect="1"/>
          </p:cNvPicPr>
          <p:nvPr/>
        </p:nvPicPr>
        <p:blipFill rotWithShape="1">
          <a:blip r:embed="rId4"/>
          <a:srcRect l="24808" r="30195"/>
          <a:stretch/>
        </p:blipFill>
        <p:spPr>
          <a:xfrm>
            <a:off x="20" y="10"/>
            <a:ext cx="3428716" cy="6857990"/>
          </a:xfrm>
          <a:prstGeom prst="rect">
            <a:avLst/>
          </a:prstGeom>
        </p:spPr>
      </p:pic>
    </p:spTree>
    <p:extLst>
      <p:ext uri="{BB962C8B-B14F-4D97-AF65-F5344CB8AC3E}">
        <p14:creationId xmlns:p14="http://schemas.microsoft.com/office/powerpoint/2010/main" val="179438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1" cy="970450"/>
          </a:xfrm>
        </p:spPr>
        <p:txBody>
          <a:bodyPr>
            <a:normAutofit/>
          </a:bodyPr>
          <a:lstStyle/>
          <a:p>
            <a:r>
              <a:rPr lang="en-US" dirty="0"/>
              <a:t>Introduction </a:t>
            </a:r>
          </a:p>
        </p:txBody>
      </p:sp>
      <p:graphicFrame>
        <p:nvGraphicFramePr>
          <p:cNvPr id="5" name="Content Placeholder 2">
            <a:extLst>
              <a:ext uri="{FF2B5EF4-FFF2-40B4-BE49-F238E27FC236}">
                <a16:creationId xmlns:a16="http://schemas.microsoft.com/office/drawing/2014/main" id="{71258EA3-F3DA-38F3-F706-20CCEE35307C}"/>
              </a:ext>
            </a:extLst>
          </p:cNvPr>
          <p:cNvGraphicFramePr>
            <a:graphicFrameLocks noGrp="1"/>
          </p:cNvGraphicFramePr>
          <p:nvPr>
            <p:ph idx="1"/>
            <p:extLst>
              <p:ext uri="{D42A27DB-BD31-4B8C-83A1-F6EECF244321}">
                <p14:modId xmlns:p14="http://schemas.microsoft.com/office/powerpoint/2010/main" val="3575886916"/>
              </p:ext>
            </p:extLst>
          </p:nvPr>
        </p:nvGraphicFramePr>
        <p:xfrm>
          <a:off x="685800" y="1731963"/>
          <a:ext cx="7765256" cy="4059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0213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1" cy="970450"/>
          </a:xfrm>
        </p:spPr>
        <p:txBody>
          <a:bodyPr>
            <a:normAutofit/>
          </a:bodyPr>
          <a:lstStyle/>
          <a:p>
            <a:r>
              <a:rPr lang="en-US" dirty="0"/>
              <a:t>Plot </a:t>
            </a:r>
          </a:p>
        </p:txBody>
      </p:sp>
      <p:graphicFrame>
        <p:nvGraphicFramePr>
          <p:cNvPr id="5" name="Content Placeholder 2">
            <a:extLst>
              <a:ext uri="{FF2B5EF4-FFF2-40B4-BE49-F238E27FC236}">
                <a16:creationId xmlns:a16="http://schemas.microsoft.com/office/drawing/2014/main" id="{40E79836-4620-E8CB-D52C-35A5CA18EBD7}"/>
              </a:ext>
            </a:extLst>
          </p:cNvPr>
          <p:cNvGraphicFramePr>
            <a:graphicFrameLocks noGrp="1"/>
          </p:cNvGraphicFramePr>
          <p:nvPr>
            <p:ph idx="1"/>
            <p:extLst>
              <p:ext uri="{D42A27DB-BD31-4B8C-83A1-F6EECF244321}">
                <p14:modId xmlns:p14="http://schemas.microsoft.com/office/powerpoint/2010/main" val="575308898"/>
              </p:ext>
            </p:extLst>
          </p:nvPr>
        </p:nvGraphicFramePr>
        <p:xfrm>
          <a:off x="685800" y="1731963"/>
          <a:ext cx="7765256" cy="4059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6826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a:t>
            </a:r>
          </a:p>
        </p:txBody>
      </p:sp>
      <p:graphicFrame>
        <p:nvGraphicFramePr>
          <p:cNvPr id="7" name="Content Placeholder 2">
            <a:extLst>
              <a:ext uri="{FF2B5EF4-FFF2-40B4-BE49-F238E27FC236}">
                <a16:creationId xmlns:a16="http://schemas.microsoft.com/office/drawing/2014/main" id="{42E48ACD-E4DB-4542-A2B8-F481AC11D298}"/>
              </a:ext>
            </a:extLst>
          </p:cNvPr>
          <p:cNvGraphicFramePr>
            <a:graphicFrameLocks noGrp="1"/>
          </p:cNvGraphicFramePr>
          <p:nvPr>
            <p:ph idx="1"/>
          </p:nvPr>
        </p:nvGraphicFramePr>
        <p:xfrm>
          <a:off x="685346" y="1732450"/>
          <a:ext cx="7765322" cy="4058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4140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Chickens roaming on grass">
            <a:extLst>
              <a:ext uri="{FF2B5EF4-FFF2-40B4-BE49-F238E27FC236}">
                <a16:creationId xmlns:a16="http://schemas.microsoft.com/office/drawing/2014/main" id="{8338400E-E08D-32F2-0B43-BF1845B5FB92}"/>
              </a:ext>
            </a:extLst>
          </p:cNvPr>
          <p:cNvPicPr>
            <a:picLocks noChangeAspect="1"/>
          </p:cNvPicPr>
          <p:nvPr/>
        </p:nvPicPr>
        <p:blipFill rotWithShape="1">
          <a:blip r:embed="rId3">
            <a:alphaModFix amt="25000"/>
          </a:blip>
          <a:srcRect l="11333"/>
          <a:stretch/>
        </p:blipFill>
        <p:spPr>
          <a:xfrm>
            <a:off x="20" y="10"/>
            <a:ext cx="9143980" cy="6857990"/>
          </a:xfrm>
          <a:prstGeom prst="rect">
            <a:avLst/>
          </a:prstGeom>
        </p:spPr>
      </p:pic>
      <p:sp>
        <p:nvSpPr>
          <p:cNvPr id="2" name="Title 1"/>
          <p:cNvSpPr>
            <a:spLocks noGrp="1"/>
          </p:cNvSpPr>
          <p:nvPr>
            <p:ph type="title"/>
          </p:nvPr>
        </p:nvSpPr>
        <p:spPr>
          <a:xfrm>
            <a:off x="685346" y="609600"/>
            <a:ext cx="7765321" cy="970450"/>
          </a:xfrm>
        </p:spPr>
        <p:txBody>
          <a:bodyPr>
            <a:normAutofit/>
          </a:bodyPr>
          <a:lstStyle/>
          <a:p>
            <a:r>
              <a:rPr lang="en-US" dirty="0"/>
              <a:t>Plot</a:t>
            </a:r>
          </a:p>
        </p:txBody>
      </p:sp>
      <p:sp>
        <p:nvSpPr>
          <p:cNvPr id="3" name="Content Placeholder 2"/>
          <p:cNvSpPr>
            <a:spLocks noGrp="1"/>
          </p:cNvSpPr>
          <p:nvPr>
            <p:ph idx="1"/>
          </p:nvPr>
        </p:nvSpPr>
        <p:spPr>
          <a:xfrm>
            <a:off x="685346" y="1732449"/>
            <a:ext cx="7765321" cy="4058751"/>
          </a:xfrm>
        </p:spPr>
        <p:txBody>
          <a:bodyPr anchor="ctr">
            <a:normAutofit/>
          </a:bodyPr>
          <a:lstStyle/>
          <a:p>
            <a:pPr>
              <a:lnSpc>
                <a:spcPct val="90000"/>
              </a:lnSpc>
            </a:pPr>
            <a:r>
              <a:rPr lang="en-US" sz="1700"/>
              <a:t>With Snowball gone, Napoleon consolidates power, and the Seven Commandments are gradually altered to suit the pigs' interests. The pigs start living in the farmhouse, wearing clothes, and adopting human-like behaviors, while the other animals toil hard and face increasing shortages.</a:t>
            </a:r>
          </a:p>
          <a:p>
            <a:pPr>
              <a:lnSpc>
                <a:spcPct val="90000"/>
              </a:lnSpc>
            </a:pPr>
            <a:r>
              <a:rPr lang="en-US" sz="1700"/>
              <a:t>The Commandments are further manipulated, and the pigs begin to enjoy privileges, such as eating special food and drinking alcohol. Meanwhile, Boxer, a devoted and strong horse, works tirelessly for the farm, blindly loyal to the pigs and their propaganda.</a:t>
            </a:r>
          </a:p>
          <a:p>
            <a:pPr>
              <a:lnSpc>
                <a:spcPct val="90000"/>
              </a:lnSpc>
            </a:pPr>
            <a:r>
              <a:rPr lang="en-US" sz="1700"/>
              <a:t>The animals continue to face hardships and oppressive conditions while the pigs, led by Napoleon, grow richer and more powerful. Napoleon also develops alliances with neighboring human farmers, betraying the original principles of the farm's revolution.</a:t>
            </a:r>
          </a:p>
          <a:p>
            <a:pPr>
              <a:lnSpc>
                <a:spcPct val="90000"/>
              </a:lnSpc>
            </a:pPr>
            <a:r>
              <a:rPr lang="en-US" sz="1700"/>
              <a:t>As time passes, the Commandments are entirely altered to a single maxim: "All animals are equal, but some animals are more equal than others." This phrase exposes the pigs' hypocrisy and the erosion of the farm's founding ideals.</a:t>
            </a:r>
          </a:p>
        </p:txBody>
      </p:sp>
    </p:spTree>
    <p:extLst>
      <p:ext uri="{BB962C8B-B14F-4D97-AF65-F5344CB8AC3E}">
        <p14:creationId xmlns:p14="http://schemas.microsoft.com/office/powerpoint/2010/main" val="2152427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59620" y="609600"/>
            <a:ext cx="4483554" cy="970450"/>
          </a:xfrm>
        </p:spPr>
        <p:txBody>
          <a:bodyPr>
            <a:normAutofit/>
          </a:bodyPr>
          <a:lstStyle/>
          <a:p>
            <a:r>
              <a:rPr lang="en-US" dirty="0"/>
              <a:t>Plot</a:t>
            </a:r>
          </a:p>
        </p:txBody>
      </p:sp>
      <p:pic>
        <p:nvPicPr>
          <p:cNvPr id="11" name="Picture 4" descr="Calf at a barn">
            <a:extLst>
              <a:ext uri="{FF2B5EF4-FFF2-40B4-BE49-F238E27FC236}">
                <a16:creationId xmlns:a16="http://schemas.microsoft.com/office/drawing/2014/main" id="{FA53EF7B-BEE8-2923-230D-AE0D13B8C382}"/>
              </a:ext>
            </a:extLst>
          </p:cNvPr>
          <p:cNvPicPr>
            <a:picLocks noChangeAspect="1"/>
          </p:cNvPicPr>
          <p:nvPr/>
        </p:nvPicPr>
        <p:blipFill rotWithShape="1">
          <a:blip r:embed="rId3"/>
          <a:srcRect l="23075" r="43552" b="-2"/>
          <a:stretch/>
        </p:blipFill>
        <p:spPr>
          <a:xfrm>
            <a:off x="-7986" y="1"/>
            <a:ext cx="3428736" cy="6858000"/>
          </a:xfrm>
          <a:prstGeom prst="rect">
            <a:avLst/>
          </a:prstGeom>
        </p:spPr>
      </p:pic>
      <p:sp>
        <p:nvSpPr>
          <p:cNvPr id="3" name="Content Placeholder 2"/>
          <p:cNvSpPr>
            <a:spLocks noGrp="1"/>
          </p:cNvSpPr>
          <p:nvPr>
            <p:ph idx="1"/>
          </p:nvPr>
        </p:nvSpPr>
        <p:spPr>
          <a:xfrm>
            <a:off x="3859620" y="1828801"/>
            <a:ext cx="4483554" cy="3866048"/>
          </a:xfrm>
        </p:spPr>
        <p:txBody>
          <a:bodyPr anchor="ctr">
            <a:normAutofit/>
          </a:bodyPr>
          <a:lstStyle/>
          <a:p>
            <a:pPr>
              <a:lnSpc>
                <a:spcPct val="90000"/>
              </a:lnSpc>
            </a:pPr>
            <a:r>
              <a:rPr lang="en-US" sz="1400"/>
              <a:t>In the end, the animals cannot differentiate between the pigs and the humans, as they see the pigs adopting human-like habits and values. The novella concludes with the animals witnessing the pigs socializing with humans and becoming indistinguishable from their former oppressors.</a:t>
            </a:r>
          </a:p>
          <a:p>
            <a:pPr>
              <a:lnSpc>
                <a:spcPct val="90000"/>
              </a:lnSpc>
            </a:pPr>
            <a:r>
              <a:rPr lang="en-US" sz="1400"/>
              <a:t>"Animal Farm" serves as a cautionary tale about the corruption of power and the dangers of totalitarianism. It illustrates how revolutions that start with noble intentions can devolve into oppressive regimes when leaders manipulate language, propaganda, and the fear of the masses to maintain control. The novella remains a powerful and enduring critique of political systems and a reminder of the need for vigilance in safeguarding freedom and equality.</a:t>
            </a:r>
          </a:p>
          <a:p>
            <a:pPr>
              <a:lnSpc>
                <a:spcPct val="90000"/>
              </a:lnSpc>
            </a:pPr>
            <a:endParaRPr lang="en-US" sz="1400"/>
          </a:p>
          <a:p>
            <a:pPr>
              <a:lnSpc>
                <a:spcPct val="90000"/>
              </a:lnSpc>
            </a:pPr>
            <a:endParaRPr lang="en-US" sz="1400"/>
          </a:p>
        </p:txBody>
      </p:sp>
      <p:pic>
        <p:nvPicPr>
          <p:cNvPr id="12" name="Picture 8">
            <a:extLst>
              <a:ext uri="{FF2B5EF4-FFF2-40B4-BE49-F238E27FC236}">
                <a16:creationId xmlns:a16="http://schemas.microsoft.com/office/drawing/2014/main" id="{5615904E-7549-40B6-8293-72FB7642CD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Tree>
    <p:extLst>
      <p:ext uri="{BB962C8B-B14F-4D97-AF65-F5344CB8AC3E}">
        <p14:creationId xmlns:p14="http://schemas.microsoft.com/office/powerpoint/2010/main" val="3495975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6" y="609599"/>
            <a:ext cx="4483554" cy="1030775"/>
          </a:xfrm>
        </p:spPr>
        <p:txBody>
          <a:bodyPr>
            <a:normAutofit/>
          </a:bodyPr>
          <a:lstStyle/>
          <a:p>
            <a:pPr>
              <a:lnSpc>
                <a:spcPct val="90000"/>
              </a:lnSpc>
            </a:pPr>
            <a:r>
              <a:rPr lang="en-US" sz="3400"/>
              <a:t>Summary- Chapter 1:</a:t>
            </a:r>
            <a:br>
              <a:rPr lang="en-US" sz="3400"/>
            </a:br>
            <a:endParaRPr lang="en-US" sz="3400"/>
          </a:p>
        </p:txBody>
      </p:sp>
      <p:sp>
        <p:nvSpPr>
          <p:cNvPr id="3" name="Content Placeholder 2"/>
          <p:cNvSpPr>
            <a:spLocks noGrp="1"/>
          </p:cNvSpPr>
          <p:nvPr>
            <p:ph idx="1"/>
          </p:nvPr>
        </p:nvSpPr>
        <p:spPr>
          <a:xfrm>
            <a:off x="685346" y="1828801"/>
            <a:ext cx="4483554" cy="3866048"/>
          </a:xfrm>
        </p:spPr>
        <p:txBody>
          <a:bodyPr anchor="ctr">
            <a:normAutofit/>
          </a:bodyPr>
          <a:lstStyle/>
          <a:p>
            <a:r>
              <a:rPr lang="en-US" dirty="0"/>
              <a:t>"Animal Farm" begins on Manor Farm, a rundown farm owned by Mr. Jones. The farm animals, led by the wise and respected Old Major, a prize-winning boar, gather in the barn to hear him speak about a dream he had. He envisions a future where animals live free from human oppression. Old Major shares his teachings of "Animalism," a philosophy that promotes equality and freedom for all animals.</a:t>
            </a:r>
          </a:p>
          <a:p>
            <a:endParaRPr lang="en-US" dirty="0"/>
          </a:p>
        </p:txBody>
      </p:sp>
      <p:pic>
        <p:nvPicPr>
          <p:cNvPr id="5" name="Picture 4" descr="Chickens roaming on grass">
            <a:extLst>
              <a:ext uri="{FF2B5EF4-FFF2-40B4-BE49-F238E27FC236}">
                <a16:creationId xmlns:a16="http://schemas.microsoft.com/office/drawing/2014/main" id="{CECE4880-2D04-2933-8CBB-E2EF8D80323A}"/>
              </a:ext>
            </a:extLst>
          </p:cNvPr>
          <p:cNvPicPr>
            <a:picLocks noChangeAspect="1"/>
          </p:cNvPicPr>
          <p:nvPr/>
        </p:nvPicPr>
        <p:blipFill rotWithShape="1">
          <a:blip r:embed="rId3"/>
          <a:srcRect l="41549" r="25204"/>
          <a:stretch/>
        </p:blipFill>
        <p:spPr>
          <a:xfrm>
            <a:off x="5715263" y="10"/>
            <a:ext cx="3428737" cy="6857990"/>
          </a:xfrm>
          <a:prstGeom prst="rect">
            <a:avLst/>
          </a:prstGeom>
        </p:spPr>
      </p:pic>
      <p:pic>
        <p:nvPicPr>
          <p:cNvPr id="9" name="Picture 8">
            <a:extLst>
              <a:ext uri="{FF2B5EF4-FFF2-40B4-BE49-F238E27FC236}">
                <a16:creationId xmlns:a16="http://schemas.microsoft.com/office/drawing/2014/main" id="{C5418205-ADF0-47E3-8B0C-9A6BC610B2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spTree>
    <p:extLst>
      <p:ext uri="{BB962C8B-B14F-4D97-AF65-F5344CB8AC3E}">
        <p14:creationId xmlns:p14="http://schemas.microsoft.com/office/powerpoint/2010/main" val="2967335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59620" y="609600"/>
            <a:ext cx="4483554" cy="970450"/>
          </a:xfrm>
        </p:spPr>
        <p:txBody>
          <a:bodyPr>
            <a:normAutofit/>
          </a:bodyPr>
          <a:lstStyle/>
          <a:p>
            <a:r>
              <a:rPr lang="en-US" dirty="0"/>
              <a:t>Chapter 2</a:t>
            </a:r>
          </a:p>
        </p:txBody>
      </p:sp>
      <p:pic>
        <p:nvPicPr>
          <p:cNvPr id="5" name="Picture 4" descr="Male lion resting in his cave">
            <a:extLst>
              <a:ext uri="{FF2B5EF4-FFF2-40B4-BE49-F238E27FC236}">
                <a16:creationId xmlns:a16="http://schemas.microsoft.com/office/drawing/2014/main" id="{41D0BC2A-8D37-C102-E146-7AECEAE5BD96}"/>
              </a:ext>
            </a:extLst>
          </p:cNvPr>
          <p:cNvPicPr>
            <a:picLocks noChangeAspect="1"/>
          </p:cNvPicPr>
          <p:nvPr/>
        </p:nvPicPr>
        <p:blipFill rotWithShape="1">
          <a:blip r:embed="rId3"/>
          <a:srcRect l="27686" r="38941" b="-2"/>
          <a:stretch/>
        </p:blipFill>
        <p:spPr>
          <a:xfrm>
            <a:off x="-7986" y="1"/>
            <a:ext cx="3428736" cy="6858000"/>
          </a:xfrm>
          <a:prstGeom prst="rect">
            <a:avLst/>
          </a:prstGeom>
        </p:spPr>
      </p:pic>
      <p:sp>
        <p:nvSpPr>
          <p:cNvPr id="3" name="Content Placeholder 2"/>
          <p:cNvSpPr>
            <a:spLocks noGrp="1"/>
          </p:cNvSpPr>
          <p:nvPr>
            <p:ph idx="1"/>
          </p:nvPr>
        </p:nvSpPr>
        <p:spPr>
          <a:xfrm>
            <a:off x="3859620" y="1828801"/>
            <a:ext cx="4483554" cy="3866048"/>
          </a:xfrm>
        </p:spPr>
        <p:txBody>
          <a:bodyPr anchor="ctr">
            <a:normAutofit/>
          </a:bodyPr>
          <a:lstStyle/>
          <a:p>
            <a:r>
              <a:rPr lang="en-US" dirty="0"/>
              <a:t>After Old Major's death, the animals, inspired by his vision, stage a rebellion and overthrow Mr. Jones. They rename the farm "Animal Farm" and establish the Seven Commandments of Animalism, which include principles such as "All animals are equal" and "No animal shall kill any other animal."</a:t>
            </a:r>
          </a:p>
          <a:p>
            <a:endParaRPr lang="en-US" dirty="0"/>
          </a:p>
        </p:txBody>
      </p:sp>
      <p:pic>
        <p:nvPicPr>
          <p:cNvPr id="9" name="Picture 8">
            <a:extLst>
              <a:ext uri="{FF2B5EF4-FFF2-40B4-BE49-F238E27FC236}">
                <a16:creationId xmlns:a16="http://schemas.microsoft.com/office/drawing/2014/main" id="{5615904E-7549-40B6-8293-72FB7642CD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Tree>
    <p:extLst>
      <p:ext uri="{BB962C8B-B14F-4D97-AF65-F5344CB8AC3E}">
        <p14:creationId xmlns:p14="http://schemas.microsoft.com/office/powerpoint/2010/main" val="3218998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docProps/app.xml><?xml version="1.0" encoding="utf-8"?>
<Properties xmlns="http://schemas.openxmlformats.org/officeDocument/2006/extended-properties" xmlns:vt="http://schemas.openxmlformats.org/officeDocument/2006/docPropsVTypes">
  <Template>TM04033929[[fn=Slate]]</Template>
  <TotalTime>19</TotalTime>
  <Words>3086</Words>
  <Application>Microsoft Office PowerPoint</Application>
  <PresentationFormat>On-screen Show (4:3)</PresentationFormat>
  <Paragraphs>94</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Calisto MT</vt:lpstr>
      <vt:lpstr>Wingdings 2</vt:lpstr>
      <vt:lpstr>Slate</vt:lpstr>
      <vt:lpstr>Animal Farm </vt:lpstr>
      <vt:lpstr>Introduction </vt:lpstr>
      <vt:lpstr>Introduction </vt:lpstr>
      <vt:lpstr>Plot </vt:lpstr>
      <vt:lpstr>Plot</vt:lpstr>
      <vt:lpstr>Plot</vt:lpstr>
      <vt:lpstr>Plot</vt:lpstr>
      <vt:lpstr>Summary- Chapter 1: </vt:lpstr>
      <vt:lpstr>Chapter 2</vt:lpstr>
      <vt:lpstr>Chapter 3</vt:lpstr>
      <vt:lpstr>Chapter 4</vt:lpstr>
      <vt:lpstr>Chapter 5</vt:lpstr>
      <vt:lpstr>Chapter 6</vt:lpstr>
      <vt:lpstr>Chapter 7</vt:lpstr>
      <vt:lpstr>Chapter 8</vt:lpstr>
      <vt:lpstr>Chapter 9</vt:lpstr>
      <vt:lpstr>Chapter 10</vt:lpstr>
      <vt:lpstr>Characters</vt:lpstr>
      <vt:lpstr>Characters </vt:lpstr>
      <vt:lpstr>Characters </vt:lpstr>
      <vt:lpstr>PowerPoint Presentation</vt:lpstr>
      <vt:lpstr>Seven Amendment in Animal Farm:  </vt:lpstr>
      <vt:lpstr>Evolution of the Commandments: </vt:lpstr>
      <vt:lpstr>Symbolism in Animal Farm</vt:lpstr>
      <vt:lpstr>Symbolism in Animal Farm</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Farm </dc:title>
  <dc:creator>kishore nakhate</dc:creator>
  <cp:lastModifiedBy>meghana joshi</cp:lastModifiedBy>
  <cp:revision>6</cp:revision>
  <dcterms:created xsi:type="dcterms:W3CDTF">2023-08-09T06:05:12Z</dcterms:created>
  <dcterms:modified xsi:type="dcterms:W3CDTF">2023-08-09T18:37:58Z</dcterms:modified>
</cp:coreProperties>
</file>